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Type="http://schemas.openxmlformats.org/package/2006/relationships/metadata/core-properties" Target="/docProps/core.xml" Id="R9f65caf1b0c64031"/><Relationship Type="http://schemas.openxmlformats.org/officeDocument/2006/relationships/extended-properties" Target="/docProps/app.xml" Id="R428a755c1eed49fb"/><Relationship Type="http://schemas.openxmlformats.org/officeDocument/2006/relationships/officeDocument" Target="/ppt/presentation.xml" Id="R44fc88f5a7b54e67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7ae68f3ae24f5d"/>
  </p:sldMasterIdLst>
  <p:notesMasterIdLst>
    <p:notesMasterId xmlns:r="http://schemas.openxmlformats.org/officeDocument/2006/relationships" r:id="R6ffc4287631e426a"/>
  </p:notesMasterIdLst>
  <p:sldIdLst>
    <p:sldId xmlns:r="http://schemas.openxmlformats.org/officeDocument/2006/relationships" id="256" r:id="R5871e6c15862400f"/>
    <p:sldId xmlns:r="http://schemas.openxmlformats.org/officeDocument/2006/relationships" id="257" r:id="R3196a31d8f554f32"/>
    <p:sldId xmlns:r="http://schemas.openxmlformats.org/officeDocument/2006/relationships" id="258" r:id="R96714ae1c0814a97"/>
    <p:sldId xmlns:r="http://schemas.openxmlformats.org/officeDocument/2006/relationships" id="259" r:id="R948eb9ee03cb4185"/>
    <p:sldId xmlns:r="http://schemas.openxmlformats.org/officeDocument/2006/relationships" id="260" r:id="R028c30bf1faf4005"/>
    <p:sldId xmlns:r="http://schemas.openxmlformats.org/officeDocument/2006/relationships" id="261" r:id="R88dc22d7edf448c2"/>
    <p:sldId xmlns:r="http://schemas.openxmlformats.org/officeDocument/2006/relationships" id="262" r:id="R6d009a902ccf4c0d"/>
    <p:sldId xmlns:r="http://schemas.openxmlformats.org/officeDocument/2006/relationships" id="263" r:id="Rb74129a4cd1d495b"/>
    <p:sldId xmlns:r="http://schemas.openxmlformats.org/officeDocument/2006/relationships" id="264" r:id="R5690a3564c664909"/>
    <p:sldId xmlns:r="http://schemas.openxmlformats.org/officeDocument/2006/relationships" id="265" r:id="R9157f48adee54a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"1.0" encoding="UTF-8" standalone="yes"?>
<Relationships xmlns="http://schemas.openxmlformats.org/package/2006/relationships"><Relationship Type="http://schemas.openxmlformats.org/officeDocument/2006/relationships/theme" Target="/ppt/theme/theme1.xml" Id="R7605a16ed1cb483a"/><Relationship Type="http://schemas.openxmlformats.org/officeDocument/2006/relationships/slideMaster" Target="/ppt/slideMasters/slideMaster1.xml" Id="R5d7ae68f3ae24f5d"/><Relationship Type="http://schemas.openxmlformats.org/officeDocument/2006/relationships/notesMaster" Target="/ppt/notesMasters/notesMaster1.xml" Id="R6ffc4287631e426a"/><Relationship Type="http://schemas.openxmlformats.org/officeDocument/2006/relationships/presProps" Target="/ppt/presProps.xml" Id="R5ed20c2a64ac42c5"/><Relationship Type="http://schemas.openxmlformats.org/officeDocument/2006/relationships/tableStyles" Target="/ppt/tableStyles.xml" Id="Ra590189c26a9434d"/><Relationship Type="http://schemas.openxmlformats.org/officeDocument/2006/relationships/slide" Target="/ppt/slides/slide1.xml" Id="R5871e6c15862400f"/><Relationship Type="http://schemas.openxmlformats.org/officeDocument/2006/relationships/slide" Target="/ppt/slides/slide2.xml" Id="R3196a31d8f554f32"/><Relationship Type="http://schemas.openxmlformats.org/officeDocument/2006/relationships/slide" Target="/ppt/slides/slide3.xml" Id="R96714ae1c0814a97"/><Relationship Type="http://schemas.openxmlformats.org/officeDocument/2006/relationships/slide" Target="/ppt/slides/slide4.xml" Id="R948eb9ee03cb4185"/><Relationship Type="http://schemas.openxmlformats.org/officeDocument/2006/relationships/slide" Target="/ppt/slides/slide5.xml" Id="R028c30bf1faf4005"/><Relationship Type="http://schemas.openxmlformats.org/officeDocument/2006/relationships/slide" Target="/ppt/slides/slide6.xml" Id="R88dc22d7edf448c2"/><Relationship Type="http://schemas.openxmlformats.org/officeDocument/2006/relationships/slide" Target="/ppt/slides/slide7.xml" Id="R6d009a902ccf4c0d"/><Relationship Type="http://schemas.openxmlformats.org/officeDocument/2006/relationships/slide" Target="/ppt/slides/slide8.xml" Id="Rb74129a4cd1d495b"/><Relationship Type="http://schemas.openxmlformats.org/officeDocument/2006/relationships/slide" Target="/ppt/slides/slide9.xml" Id="R5690a3564c664909"/><Relationship Type="http://schemas.openxmlformats.org/officeDocument/2006/relationships/slide" Target="/ppt/slides/slide10.xml" Id="R9157f48adee54a8c"/></Relationships>
</file>

<file path=ppt/notesMasters/_rels/notesMaster1.xml.rels><?xml version="1.0" encoding="UTF-8" standalone="yes"?>
<Relationships xmlns="http://schemas.openxmlformats.org/package/2006/relationships"><Relationship Type="http://schemas.openxmlformats.org/officeDocument/2006/relationships/theme" Target="/ppt/notesMasters/theme/theme3.xml" Id="R897ce49f126940a6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"1.0" encoding="UTF-8" standalone="yes"?>
<Relationships xmlns="http://schemas.openxmlformats.org/package/2006/relationships"><Relationship Type="http://schemas.openxmlformats.org/officeDocument/2006/relationships/slide" Target="/ppt/slides/slide1.xml" Id="Rf4f39b9a73404259"/><Relationship Type="http://schemas.openxmlformats.org/officeDocument/2006/relationships/notesMaster" Target="/ppt/notesMasters/notesMaster1.xml" Id="R3f2059a2efeb4289"/></Relationships>
</file>

<file path=ppt/notesSlides/_rels/notesSlide2.xml.rels><?xml version="1.0" encoding="UTF-8" standalone="yes"?>
<Relationships xmlns="http://schemas.openxmlformats.org/package/2006/relationships"><Relationship Type="http://schemas.openxmlformats.org/officeDocument/2006/relationships/slide" Target="/ppt/slides/slide2.xml" Id="R1e24ce60e5d44904"/><Relationship Type="http://schemas.openxmlformats.org/officeDocument/2006/relationships/notesMaster" Target="/ppt/notesMasters/notesMaster1.xml" Id="Ra1ace5cb12134bb5"/></Relationships>
</file>

<file path=ppt/notesSlides/_rels/notesSlide3.xml.rels><?xml version="1.0" encoding="UTF-8" standalone="yes"?>
<Relationships xmlns="http://schemas.openxmlformats.org/package/2006/relationships"><Relationship Type="http://schemas.openxmlformats.org/officeDocument/2006/relationships/slide" Target="/ppt/slides/slide3.xml" Id="Rc0ee077a91fa440a"/><Relationship Type="http://schemas.openxmlformats.org/officeDocument/2006/relationships/notesMaster" Target="/ppt/notesMasters/notesMaster1.xml" Id="Rcdfb7e46946345f9"/></Relationships>
</file>

<file path=ppt/notesSlides/_rels/notesSlide4.xml.rels><?xml version="1.0" encoding="UTF-8" standalone="yes"?>
<Relationships xmlns="http://schemas.openxmlformats.org/package/2006/relationships"><Relationship Type="http://schemas.openxmlformats.org/officeDocument/2006/relationships/slide" Target="/ppt/slides/slide4.xml" Id="Rbb9624427d3043f4"/><Relationship Type="http://schemas.openxmlformats.org/officeDocument/2006/relationships/notesMaster" Target="/ppt/notesMasters/notesMaster1.xml" Id="R6a469b660d414e3b"/></Relationships>
</file>

<file path=ppt/notesSlides/_rels/notesSlide5.xml.rels><?xml version="1.0" encoding="UTF-8" standalone="yes"?>
<Relationships xmlns="http://schemas.openxmlformats.org/package/2006/relationships"><Relationship Type="http://schemas.openxmlformats.org/officeDocument/2006/relationships/slide" Target="/ppt/slides/slide5.xml" Id="Rfbf7ed0ccd42426e"/><Relationship Type="http://schemas.openxmlformats.org/officeDocument/2006/relationships/notesMaster" Target="/ppt/notesMasters/notesMaster1.xml" Id="Rccc0f602656b43b4"/></Relationships>
</file>

<file path=ppt/notesSlides/_rels/notesSlide6.xml.rels><?xml version="1.0" encoding="UTF-8" standalone="yes"?>
<Relationships xmlns="http://schemas.openxmlformats.org/package/2006/relationships"><Relationship Type="http://schemas.openxmlformats.org/officeDocument/2006/relationships/slide" Target="/ppt/slides/slide6.xml" Id="Ra5f3dcf9c5554168"/><Relationship Type="http://schemas.openxmlformats.org/officeDocument/2006/relationships/notesMaster" Target="/ppt/notesMasters/notesMaster1.xml" Id="R0df5016824114168"/></Relationships>
</file>

<file path=ppt/notesSlides/_rels/notesSlide7.xml.rels><?xml version="1.0" encoding="UTF-8" standalone="yes"?>
<Relationships xmlns="http://schemas.openxmlformats.org/package/2006/relationships"><Relationship Type="http://schemas.openxmlformats.org/officeDocument/2006/relationships/slide" Target="/ppt/slides/slide7.xml" Id="R2fe46f53c790486b"/><Relationship Type="http://schemas.openxmlformats.org/officeDocument/2006/relationships/notesMaster" Target="/ppt/notesMasters/notesMaster1.xml" Id="Rd8b1315d83c943fd"/></Relationships>
</file>

<file path=ppt/notesSlides/_rels/notesSlide8.xml.rels><?xml version="1.0" encoding="UTF-8" standalone="yes"?>
<Relationships xmlns="http://schemas.openxmlformats.org/package/2006/relationships"><Relationship Type="http://schemas.openxmlformats.org/officeDocument/2006/relationships/slide" Target="/ppt/slides/slide8.xml" Id="R64791ef609584417"/><Relationship Type="http://schemas.openxmlformats.org/officeDocument/2006/relationships/notesMaster" Target="/ppt/notesMasters/notesMaster1.xml" Id="Red3f3f91ced6433b"/></Relationships>
</file>

<file path=ppt/notesSlides/_rels/notesSlide9.xml.rels><?xml version="1.0" encoding="UTF-8" standalone="yes"?>
<Relationships xmlns="http://schemas.openxmlformats.org/package/2006/relationships"><Relationship Type="http://schemas.openxmlformats.org/officeDocument/2006/relationships/slide" Target="/ppt/slides/slide9.xml" Id="Rfd3fb776cd2d4d26"/><Relationship Type="http://schemas.openxmlformats.org/officeDocument/2006/relationships/notesMaster" Target="/ppt/notesMasters/notesMaster1.xml" Id="Rd02baa6687884df6"/></Relationships>
</file>

<file path=ppt/notesSlides/_rels/notesSlide10.xml.rels><?xml version="1.0" encoding="UTF-8" standalone="yes"?>
<Relationships xmlns="http://schemas.openxmlformats.org/package/2006/relationships"><Relationship Type="http://schemas.openxmlformats.org/officeDocument/2006/relationships/slide" Target="/ppt/slides/slide10.xml" Id="Rab3d960db22e45b2"/><Relationship Type="http://schemas.openxmlformats.org/officeDocument/2006/relationships/notesMaster" Target="/ppt/notesMasters/notesMaster1.xml" Id="Rc6800243d99249bf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建议用时：8秒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各位老师好，我介绍的课题是基于Spring Boot的公共充电服务管理平台设计与实现。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题目、学校及导师信息依据开题报告。主视觉为AI生成的概念场景图。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建议用时：18秒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共充电服务涉及车主查询、时段预约和场站管理。车主希望知道哪里能充、何时可用及如何收费，管理人员需要协调设备、订单和故障。本课题拟把这些信息关联起来，提高信息可见性和业务可追溯性，并完成软件工程综合实践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国家能源局《截至9月底，我国电动汽车充电基础设施总数达到2477.7万个》，2026-10-22。其中公共充电设施（枪）520.7万个，统计截至2026年9月底。</a:t>
            </a:r>
          </a:p>
          <a:p xmlns:a="http://schemas.openxmlformats.org/drawingml/2006/main">
            <a:r>
              <a:t>https://www.nea.gov.cn/20261022/68db6ff245ac43d3b704434c73e81597/c.html</a:t>
            </a:r>
          </a:p>
          <a:p xmlns:a="http://schemas.openxmlformats.org/drawingml/2006/main">
            <a:r>
              <a:t>需求和研究意义依据开题报告。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建议用时：22秒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国内研究为平台管理、预约分配和选站体验提供了依据，国外应用展示了预约与设备状态联动及多角色运营管理。我的设计将借鉴角色分工、时间资源和记录追溯思路，采用较小规模的模拟场站，验证基本业务流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[1] 付萍萍, 郑富永, 王华, 等. 基于云平台的充电桩智能管理系统及移动应用开发[J]. 微型电脑应用, 2022, 38(6): 180-183.</a:t>
            </a:r>
          </a:p>
          <a:p xmlns:a="http://schemas.openxmlformats.org/drawingml/2006/main">
            <a:r>
              <a:t>[2] 杨宇, 徐万明. 基于Springboot微信小程序用户管理系统设计[J]. 电脑与电信, 2022(3): 63. DOI:10.15966/j.cnki.dnydx.2022.03.023.</a:t>
            </a:r>
          </a:p>
          <a:p xmlns:a="http://schemas.openxmlformats.org/drawingml/2006/main">
            <a:r>
              <a:t>[3] 江铖, 祁丹, 方信昀, 等. 新能源汽车充电桩计量管理平台研发与应用[J]. 工业计量, 2024, 34(3): 104-106. DOI:10.13228/j.boyuan.issn1002-1183.2024.0088.</a:t>
            </a:r>
          </a:p>
          <a:p xmlns:a="http://schemas.openxmlformats.org/drawingml/2006/main">
            <a:r>
              <a:t>[4] 郑丽辉. 电动汽车充电桩电量远程监控系统设计与分析[J]. 农机使用与维修, 2023(10): 42-45. DOI:10.14031/j.cnki.njwx.2023.10.010.</a:t>
            </a:r>
          </a:p>
          <a:p xmlns:a="http://schemas.openxmlformats.org/drawingml/2006/main">
            <a:r>
              <a:t>[5] 张捷, 唐强, 刘朔晗, 等. 智能电网中基于优先级的预约式电动汽车充电管理研究[J]. 计算机科学, 2022, 49(6): 55-65. DOI:10.11896/jsjkx.220200013.</a:t>
            </a:r>
          </a:p>
          <a:p xmlns:a="http://schemas.openxmlformats.org/drawingml/2006/main">
            <a:r>
              <a:t>[6] 曹杭涛, 章勇, 蒋宁, 等. 一种电动汽车“预约充/放电”模式的优化配置方案[J]. 浙江电力, 2024, 43(5): 35-42. DOI:10.19585/j.zjdl.202405005.</a:t>
            </a:r>
          </a:p>
          <a:p xmlns:a="http://schemas.openxmlformats.org/drawingml/2006/main">
            <a:r>
              <a:t>[7] 赵文薇, 林兵, 卢宇, 等. 面向汽车充电预约的光储充电站能量调度策略[J]. 计算机工程, 2023, 49(12): 262-273, 281. DOI:10.19678/j.issn.1000-3428.0066052.</a:t>
            </a:r>
          </a:p>
          <a:p xmlns:a="http://schemas.openxmlformats.org/drawingml/2006/main">
            <a:r>
              <a:t>[8] 毕军, 杜宇佳, 王永兴, 等. 基于用户综合满意度的电动汽车充电诱导优化模型[J]. 清华大学学报(自然科学版), 2023, 63(11): 1750-1759. DOI:10.16511/j.cnki.qhdxxb.2023.26.038.</a:t>
            </a:r>
          </a:p>
          <a:p xmlns:a="http://schemas.openxmlformats.org/drawingml/2006/main">
            <a:r>
              <a:t>[9] 马骏驰, 张源, 段宗涛, 等. 考虑充电需求的电动汽车行为策略研究综述[J]. 交通运输工程学报, 2024, 24(6): 66-79. DOI:10.19818/j.cnki.1671-1637.2024.06.004.</a:t>
            </a:r>
          </a:p>
          <a:p xmlns:a="http://schemas.openxmlformats.org/drawingml/2006/main">
            <a:r>
              <a:t>[10] 张琳娟, 李文峰, 许长清, 等. 计及充电排队与实时SOC的电动汽车充电负荷时空分布预测[J]. 电力建设, 2025, 46(8): 54-66. DOI:10.12204/j.issn.1000-7229.2025.08.006.</a:t>
            </a:r>
          </a:p>
          <a:p xmlns:a="http://schemas.openxmlformats.org/drawingml/2006/main">
            <a:r>
              <a:t>[11] 柴雅琪, 海立卫, 韩颖, 等. 电动汽车站内充电调度优化方法研究[J]. 电工技术, 2024, 45(14): 180-183. DOI:10.19768/j.cnki.dgjs.2024.14.051.</a:t>
            </a:r>
          </a:p>
          <a:p xmlns:a="http://schemas.openxmlformats.org/drawingml/2006/main">
            <a:r>
              <a:t>[12] 万玲玲, 陈中, 王毅, 等. 考虑能量时空转移的城市规模化共享电动汽车充放电优化调度[J]. 电力建设, 2023, 44(6): 135-143. DOI:10.12204/j.issn.1000-7229.2023.06.014.</a:t>
            </a:r>
          </a:p>
          <a:p xmlns:a="http://schemas.openxmlformats.org/drawingml/2006/main">
            <a:r>
              <a:t>[13] 孔月萍, 杨世海, 段梅梅, 等. 基于混合动作强化学习的电动汽车聚合商决策优化算法[J]. 计算机工程, 2024, 50(10): 418-428. DOI:10.19678/j.issn.1000-3428.0068701.</a:t>
            </a:r>
          </a:p>
          <a:p xmlns:a="http://schemas.openxmlformats.org/drawingml/2006/main">
            <a:r>
              <a:t>[14] ANDERSON R, ANDERSON J, ANDERSON T, et al. Charger Reservation Web Application[J]. Software Impacts, 2023, 18: 100589. DOI:10.1016/j.simpa.2023.100589.</a:t>
            </a:r>
          </a:p>
          <a:p xmlns:a="http://schemas.openxmlformats.org/drawingml/2006/main">
            <a:r>
              <a:t>[15] DALAMAGKAS C, MELISSIANOS V D, PAPADAKIS G, et al. The Open V2X Management Platform: An intelligent charging station management system[J]. Information Systems, 2025, 129: 102494. DOI:10.1016/j.is.2024.102494.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原始来源：</a:t>
            </a:r>
          </a:p>
          <a:p xmlns:a="http://schemas.openxmlformats.org/drawingml/2006/main">
            <a:r>
              <a:t>[1] https://wxdy.cbpt.cnki.net/portal/journal/portal/client/paper/3663d33445b9a4c3e1c5862579c693f3</a:t>
            </a:r>
          </a:p>
          <a:p xmlns:a="http://schemas.openxmlformats.org/drawingml/2006/main">
            <a:r>
              <a:t>[3] DOI:10.13228/j.boyuan.issn1002-1183.2024.0088</a:t>
            </a:r>
          </a:p>
          <a:p xmlns:a="http://schemas.openxmlformats.org/drawingml/2006/main">
            <a:r>
              <a:t>[5] https://www.jsjkx.com/fileup/1002-137X/PDF/1002-137X-2022-49-6-55.pdf</a:t>
            </a:r>
          </a:p>
          <a:p xmlns:a="http://schemas.openxmlformats.org/drawingml/2006/main">
            <a:r>
              <a:t>[8] https://jst.tsinghuajournals.com/article/2023/4342/20231106.htm</a:t>
            </a:r>
          </a:p>
          <a:p xmlns:a="http://schemas.openxmlformats.org/drawingml/2006/main">
            <a:r>
              <a:t>[14] https://www.sciencedirect.com/science/article/pii/S2665963823001264</a:t>
            </a:r>
          </a:p>
          <a:p xmlns:a="http://schemas.openxmlformats.org/drawingml/2006/main">
            <a:r>
              <a:t>[15] https://ev4eu.eu/wp-content/uploads/2024/12/2024_OV2XMP_Information-Systems-journal_PPC.pdf</a:t>
            </a:r>
          </a:p>
          <a:p xmlns:a="http://schemas.openxmlformats.org/drawingml/2006/main">
            <a:r>
              <a:t>本课题吸收角色分工、时间资源和状态联动，不照搬复杂能源调度或真实设备接入。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建议用时：24秒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平台分为车主小程序和管理后台，围绕五类内容展开。车主可以查站点、选时段、预约或取消，并查询模拟充电与费用记录。管理员维护用户、场站与设备，管理预约订单、处理故障并查看统计。权限由后端校验，车主只能操作本人的记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研究目标、功能和权限边界依据开题报告及课题申报范围。功能均为拟实现内容。用户端为uni-app微信小程序，管理端为Vue 3后台；后端校验角色及记录归属。模拟不产生真实硬件控制或资金支付。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建议用时：22秒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系统采用前后端分离，uni-app开发微信小程序，Vue 3开发管理后台，Spring Boot统一处理接口与业务规则，MySQL保存数据。核心数据包括用户、站点、充电桩、预约、订单和故障记录，通过用户、桩和预约标识关联，方便查询与追溯。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技术组合和数据对象均依据开题报告。拟以用户ID、桩ID、预约ID等标识形成关联，具体物理字段将在数据库设计阶段确定。架构图为已核对的拟设计示意，模拟服务不代表必须部署独立微服务。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建议用时：22秒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主要流程是站点查询、时段选择、预约确认、模拟充电和订单查询。设计中把当前设备状态与未来预约分别记录，按时间区间排除冲突。取消和超时释放占用，故障停止新预约。计费保存订单采用的费率，确保费用能够核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流程与规则依据开题报告。预约区间采用[s,e)，重叠条件为newStart&lt;oldEnd且newEnd&gt;oldStart。事务内锁定桩记录，再以锁定读查询有效预约、校验并写入。模拟服务达到预约结束时间时终止本次服务，避免占用下一预约。订单保存当时电价与服务费单价，采用十进制定点金额并统一舍入规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建议用时：22秒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研究按文献比较、需求建模、模块实现、规则核对和软件测试展开。先形成用例、流程和数据关系，再沿预约主线逐步开发，最后用正常及异常样例验证接口和业务规则。每一步都保留设计或测试材料，便于修改和验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研究方法与实施路线依据开题报告第四、第五部分。软件测试拟覆盖正常流程、无权限访问、重复提交、取消、超时和设备故障，保留环境、输入、预期、实际与修订记录。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建议用时：20秒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方案的可行性来自明确的功能边界、现有技术组合和可重复的模拟环境。预期交付可运行原型、源码数据库、接口部署说明、测试记录及毕业论文。设备和费用均采用模拟，测试重点包括预约冲突、状态联动、费用核对和权限访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可行性和成果要求依据开题报告，不编造个人技术掌握程度或已实现进度。20并发的前提是设备可预约、初始无有效预约，所有合法独立请求争抢同一桩同一空闲时段；目标仅产生1条有效预约，其余明确返回冲突。这是拟验收目标，尚非测试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建议用时：15秒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十一月完成开题，一月设计开发，二月完成主要功能并参加中期检查，三月测试修改及预答辩，四月准备并参加答辩，五月完成定稿、查重和归档。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资料与说明：</a:t>
            </a:r>
          </a:p>
          <a:p xmlns:a="http://schemas.openxmlformats.org/drawingml/2006/main">
            <a:r>
              <a:t>月份与用户已确认的开题报告一致。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建议用时：7秒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以上是课题的总体介绍，后续将按计划完成原型与验证，请各位老师批评指正。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
<Relationships xmlns="http://schemas.openxmlformats.org/package/2006/relationships"><Relationship Type="http://schemas.openxmlformats.org/officeDocument/2006/relationships/slideMaster" Target="/ppt/slideMasters/slideMaster1.xml" Id="R9942b79f444c481e"/></Relationships>
</file>

<file path=ppt/slideLayouts/_rels/slideLayout2.xml.rels><?xml version="1.0" encoding="UTF-8" standalone="yes"?>
<Relationships xmlns="http://schemas.openxmlformats.org/package/2006/relationships"><Relationship Type="http://schemas.openxmlformats.org/officeDocument/2006/relationships/slideMaster" Target="/ppt/slideMasters/slideMaster1.xml" Id="Ra003a2ae12e84900"/></Relationships>
</file>

<file path=ppt/slideLayouts/_rels/slideLayout3.xml.rels><?xml version="1.0" encoding="UTF-8" standalone="yes"?>
<Relationships xmlns="http://schemas.openxmlformats.org/package/2006/relationships"><Relationship Type="http://schemas.openxmlformats.org/officeDocument/2006/relationships/slideMaster" Target="/ppt/slideMasters/slideMaster1.xml" Id="R6018fee3cee54991"/></Relationships>
</file>

<file path=ppt/slideLayouts/_rels/slideLayout4.xml.rels><?xml version="1.0" encoding="UTF-8" standalone="yes"?>
<Relationships xmlns="http://schemas.openxmlformats.org/package/2006/relationships"><Relationship Type="http://schemas.openxmlformats.org/officeDocument/2006/relationships/slideMaster" Target="/ppt/slideMasters/slideMaster1.xml" Id="R221c868db0af4ab1"/></Relationships>
</file>

<file path=ppt/slideLayouts/_rels/slideLayout5.xml.rels><?xml version="1.0" encoding="UTF-8" standalone="yes"?>
<Relationships xmlns="http://schemas.openxmlformats.org/package/2006/relationships"><Relationship Type="http://schemas.openxmlformats.org/officeDocument/2006/relationships/slideMaster" Target="/ppt/slideMasters/slideMaster1.xml" Id="R9f342f8112cf484f"/></Relationships>
</file>

<file path=ppt/slideLayouts/_rels/slideLayout6.xml.rels><?xml version="1.0" encoding="UTF-8" standalone="yes"?>
<Relationships xmlns="http://schemas.openxmlformats.org/package/2006/relationships"><Relationship Type="http://schemas.openxmlformats.org/officeDocument/2006/relationships/slideMaster" Target="/ppt/slideMasters/slideMaster1.xml" Id="Rd4583f9d6e8740a0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C5DC0C8-D9FA-4AB7-A394-14533DBFAC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1A7C893-F4C9-4C3D-B1AC-C7BD8AD41C2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CFA5153-09F0-4A8D-93BD-89E235C038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CADAA06-5AF0-437F-ACB0-6A7A12070D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B807437-C807-47FB-9812-5659C32F87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46E15EA-5FDE-49B0-A0E9-6917E8E966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6971CD-3CF1-4BD3-BF6D-8342EFF3B6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F6B8555-F7BA-4A3D-8CC2-C1B3ABEABBF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0330BC-18DE-4EDE-9D81-10A6529E5D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A5684FC-FE44-4A10-AE9F-3F66D5C961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"1.0" encoding="UTF-8" standalone="yes"?>
<Relationships xmlns="http://schemas.openxmlformats.org/package/2006/relationships"><Relationship Type="http://schemas.openxmlformats.org/officeDocument/2006/relationships/theme" Target="/ppt/slideMasters/theme/theme2.xml" Id="R62684947bacf49f8"/><Relationship Type="http://schemas.openxmlformats.org/officeDocument/2006/relationships/slideLayout" Target="/ppt/slideLayouts/slideLayout1.xml" Id="R8a467005ce464360"/><Relationship Type="http://schemas.openxmlformats.org/officeDocument/2006/relationships/slideLayout" Target="/ppt/slideLayouts/slideLayout2.xml" Id="R6a3686b1967746cf"/><Relationship Type="http://schemas.openxmlformats.org/officeDocument/2006/relationships/slideLayout" Target="/ppt/slideLayouts/slideLayout3.xml" Id="Rc2c87370f0dc4902"/><Relationship Type="http://schemas.openxmlformats.org/officeDocument/2006/relationships/slideLayout" Target="/ppt/slideLayouts/slideLayout4.xml" Id="R026d7b66229e4730"/><Relationship Type="http://schemas.openxmlformats.org/officeDocument/2006/relationships/slideLayout" Target="/ppt/slideLayouts/slideLayout5.xml" Id="R327f05bb7d334433"/><Relationship Type="http://schemas.openxmlformats.org/officeDocument/2006/relationships/slideLayout" Target="/ppt/slideLayouts/slideLayout6.xml" Id="R26fc40a0fc2946ec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467005ce464360"/>
    <p:sldLayoutId xmlns:r="http://schemas.openxmlformats.org/officeDocument/2006/relationships" id="2147483650" r:id="R6a3686b1967746cf"/>
    <p:sldLayoutId xmlns:r="http://schemas.openxmlformats.org/officeDocument/2006/relationships" id="2147483651" r:id="Rc2c87370f0dc4902"/>
    <p:sldLayoutId xmlns:r="http://schemas.openxmlformats.org/officeDocument/2006/relationships" id="2147483652" r:id="R026d7b66229e4730"/>
    <p:sldLayoutId xmlns:r="http://schemas.openxmlformats.org/officeDocument/2006/relationships" id="2147483653" r:id="R327f05bb7d334433"/>
    <p:sldLayoutId xmlns:r="http://schemas.openxmlformats.org/officeDocument/2006/relationships" id="2147483654" r:id="R26fc40a0fc2946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799b7b2e032443e7"/><Relationship Type="http://schemas.openxmlformats.org/officeDocument/2006/relationships/image" Target="/ppt/media/image.png" Id="R80d0ac2aaad04dab"/><Relationship Type="http://schemas.openxmlformats.org/officeDocument/2006/relationships/notesSlide" Target="/ppt/notesSlides/notesSlide1.xml" Id="R5b131f920a984c57"/></Relationships>
</file>

<file path=ppt/slides/_rels/slide2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3e61625c778f4b03"/><Relationship Type="http://schemas.openxmlformats.org/officeDocument/2006/relationships/notesSlide" Target="/ppt/notesSlides/notesSlide2.xml" Id="R68d24cd1916f40e6"/></Relationships>
</file>

<file path=ppt/slides/_rels/slide3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b47dd56d76744eaf"/><Relationship Type="http://schemas.openxmlformats.org/officeDocument/2006/relationships/notesSlide" Target="/ppt/notesSlides/notesSlide3.xml" Id="Re883ab9bd1d84ed2"/></Relationships>
</file>

<file path=ppt/slides/_rels/slide4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33b6cc3f1c60439a"/><Relationship Type="http://schemas.openxmlformats.org/officeDocument/2006/relationships/notesSlide" Target="/ppt/notesSlides/notesSlide4.xml" Id="Rb7cf94a0d2b441b2"/></Relationships>
</file>

<file path=ppt/slides/_rels/slide5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4733b45707974ebe"/><Relationship Type="http://schemas.openxmlformats.org/officeDocument/2006/relationships/image" Target="/ppt/media/image2.png" Id="R036de4ee7a4d475e"/><Relationship Type="http://schemas.openxmlformats.org/officeDocument/2006/relationships/notesSlide" Target="/ppt/notesSlides/notesSlide5.xml" Id="Rc6abeeaa0cce4726"/></Relationships>
</file>

<file path=ppt/slides/_rels/slide6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ddbc69ec605b4850"/><Relationship Type="http://schemas.openxmlformats.org/officeDocument/2006/relationships/notesSlide" Target="/ppt/notesSlides/notesSlide6.xml" Id="R3ebba69784544452"/></Relationships>
</file>

<file path=ppt/slides/_rels/slide7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6be9eecf519b432b"/><Relationship Type="http://schemas.openxmlformats.org/officeDocument/2006/relationships/notesSlide" Target="/ppt/notesSlides/notesSlide7.xml" Id="R8e486363cb304d46"/></Relationships>
</file>

<file path=ppt/slides/_rels/slide8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8842a520e08a49f8"/><Relationship Type="http://schemas.openxmlformats.org/officeDocument/2006/relationships/notesSlide" Target="/ppt/notesSlides/notesSlide8.xml" Id="R76cb366436c646d6"/></Relationships>
</file>

<file path=ppt/slides/_rels/slide9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ea15e22d9c714e76"/><Relationship Type="http://schemas.openxmlformats.org/officeDocument/2006/relationships/notesSlide" Target="/ppt/notesSlides/notesSlide9.xml" Id="Rc70bf3fb402d45ea"/></Relationships>
</file>

<file path=ppt/slides/_rels/slide10.xml.rels><?xml version="1.0" encoding="UTF-8" standalone="yes"?>
<Relationships xmlns="http://schemas.openxmlformats.org/package/2006/relationships"><Relationship Type="http://schemas.openxmlformats.org/officeDocument/2006/relationships/slideLayout" Target="/ppt/slideLayouts/slideLayout6.xml" Id="R828ca267df3c4364"/><Relationship Type="http://schemas.openxmlformats.org/officeDocument/2006/relationships/notesSlide" Target="/ppt/notesSlides/notesSlide10.xml" Id="Rab2fa4aed9ba4177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9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ABDBDD-7828-4C8A-8D45-0E4CDA37ED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d0ac2aaad04da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郑州西亚斯学院">
            <a:extLst xmlns:a="http://schemas.openxmlformats.org/drawingml/2006/main">
              <a:ext uri="{FF2B5EF4-FFF2-40B4-BE49-F238E27FC236}">
                <a16:creationId xmlns:a16="http://schemas.microsoft.com/office/drawing/2014/main" id="{F930227C-FC86-4743-9347-F371E75E7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571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郑州西亚斯学院</a:t>
            </a:r>
          </a:p>
        </p:txBody>
      </p:sp>
      <p:sp>
        <p:nvSpPr>
          <p:cNvPr id="3" name="2027届毕业设计开题答辩">
            <a:extLst xmlns:a="http://schemas.openxmlformats.org/drawingml/2006/main">
              <a:ext uri="{FF2B5EF4-FFF2-40B4-BE49-F238E27FC236}">
                <a16:creationId xmlns:a16="http://schemas.microsoft.com/office/drawing/2014/main" id="{B4704AE7-9475-4921-8BA5-45F38ACE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1440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6D3E0"/>
                </a:solidFill>
                <a:latin typeface="Microsoft YaHei"/>
                <a:ea typeface="Microsoft YaHei"/>
                <a:cs typeface="Microsoft YaHei"/>
              </a:rPr>
              <a:t>2027届毕业设计开题答辩</a:t>
            </a:r>
          </a:p>
        </p:txBody>
      </p:sp>
      <p:sp>
        <p:nvSpPr>
          <p:cNvPr id="4" name="基于 Spring Boot 的">
            <a:extLst xmlns:a="http://schemas.openxmlformats.org/drawingml/2006/main">
              <a:ext uri="{FF2B5EF4-FFF2-40B4-BE49-F238E27FC236}">
                <a16:creationId xmlns:a16="http://schemas.microsoft.com/office/drawing/2014/main" id="{FD66A227-B11E-4E75-89AA-36CA2B09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571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rPr>
              <a:t>基于 Spring Boot 的</a:t>
            </a:r>
          </a:p>
        </p:txBody>
      </p:sp>
      <p:sp>
        <p:nvSpPr>
          <p:cNvPr id="5" name="公共充电服务&#10;管理平台设计与实现">
            <a:extLst xmlns:a="http://schemas.openxmlformats.org/drawingml/2006/main">
              <a:ext uri="{FF2B5EF4-FFF2-40B4-BE49-F238E27FC236}">
                <a16:creationId xmlns:a16="http://schemas.microsoft.com/office/drawing/2014/main" id="{E103A85F-26A9-47CC-A871-E00553F3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6096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公共充电服务</a:t>
            </a:r>
          </a:p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管理平台设计与实现</a:t>
            </a:r>
          </a:p>
        </p:txBody>
      </p:sp>
      <p:sp>
        <p:nvSpPr>
          <p:cNvPr id="6" name="指导教师  武利刚  高级工程师">
            <a:extLst xmlns:a="http://schemas.openxmlformats.org/drawingml/2006/main">
              <a:ext uri="{FF2B5EF4-FFF2-40B4-BE49-F238E27FC236}">
                <a16:creationId xmlns:a16="http://schemas.microsoft.com/office/drawing/2014/main" id="{22D64EB0-3357-4DEF-8804-6FF93658E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4632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rPr>
              <a:t>指导教师  武利刚  高级工程师</a:t>
            </a:r>
          </a:p>
        </p:txBody>
      </p:sp>
      <p:sp>
        <p:nvSpPr>
          <p:cNvPr id="8" name="答辩人班级学号日期">
            <a:extLst xmlns:a="http://schemas.openxmlformats.org/drawingml/2006/main">
              <a:ext uri="{FF2B5EF4-FFF2-40B4-BE49-F238E27FC236}">
                <a16:creationId xmlns:a16="http://schemas.microsoft.com/office/drawing/2014/main" id="{D5D76D66-65CE-4424-9342-F1DB7E0D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45110"/>
            <a:ext cx="64008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rPr>
              <a:t>答辩人：李明景</a:t>
            </a:r>
          </a:p>
          <a:p xmlns:a="http://schemas.openxmlformats.org/drawingml/2006/main">
            <a: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rPr>
              <a:t>班级：软件工程(JAVA全栈工程师)2班</a:t>
            </a:r>
          </a:p>
          <a:p xmlns:a="http://schemas.openxmlformats.org/drawingml/2006/main">
            <a: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rPr>
              <a:t>学号：2023105190218</a:t>
            </a:r>
          </a:p>
          <a:p xmlns:a="http://schemas.openxmlformats.org/drawingml/2006/main">
            <a:pPr algn="l">
              <a:def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D5E0EB"/>
                </a:solidFill>
                <a:latin typeface="Microsoft YaHei"/>
                <a:ea typeface="Microsoft YaHei"/>
                <a:cs typeface="Microsoft YaHei"/>
              </a:rPr>
              <a:t>答辩日期：2026年11月</a:t>
            </a:r>
          </a:p>
        </p:txBody>
      </p:sp>
    </p:spTree>
    <p:extLst>
      <p:ext uri="{BB962C8B-B14F-4D97-AF65-F5344CB8AC3E}">
        <p14:creationId xmlns:p14="http://schemas.microsoft.com/office/powerpoint/2010/main" val="7460686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课题背景与研究意义">
            <a:extLst xmlns:a="http://schemas.openxmlformats.org/drawingml/2006/main">
              <a:ext uri="{FF2B5EF4-FFF2-40B4-BE49-F238E27FC236}">
                <a16:creationId xmlns:a16="http://schemas.microsoft.com/office/drawing/2014/main" id="{7733D850-FBDB-4044-8BF8-819B6B764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课题背景与研究意义</a:t>
            </a:r>
          </a:p>
        </p:txBody>
      </p:sp>
      <p:sp>
        <p:nvSpPr>
          <p:cNvPr id="2" name="研究对象：面向车主和场站管理人员的公共充电服务">
            <a:extLst xmlns:a="http://schemas.openxmlformats.org/drawingml/2006/main">
              <a:ext uri="{FF2B5EF4-FFF2-40B4-BE49-F238E27FC236}">
                <a16:creationId xmlns:a16="http://schemas.microsoft.com/office/drawing/2014/main" id="{FFD02C6B-0961-4B2B-8015-D20E5803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81100"/>
            <a:ext cx="1095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研究对象：面向车主和场站管理人员的公共充电服务</a:t>
            </a:r>
          </a:p>
        </p:txBody>
      </p:sp>
      <p:sp>
        <p:nvSpPr>
          <p:cNvPr id="3" name="02 / 10">
            <a:extLst xmlns:a="http://schemas.openxmlformats.org/drawingml/2006/main">
              <a:ext uri="{FF2B5EF4-FFF2-40B4-BE49-F238E27FC236}">
                <a16:creationId xmlns:a16="http://schemas.microsoft.com/office/drawing/2014/main" id="{9936BF83-0B93-46F4-8EE7-71AA6E74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9620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02 / 10</a:t>
            </a:r>
          </a:p>
        </p:txBody>
      </p:sp>
      <p:sp>
        <p:nvSpPr>
          <p:cNvPr id="4" name="520.7万">
            <a:extLst xmlns:a="http://schemas.openxmlformats.org/drawingml/2006/main">
              <a:ext uri="{FF2B5EF4-FFF2-40B4-BE49-F238E27FC236}">
                <a16:creationId xmlns:a16="http://schemas.microsoft.com/office/drawing/2014/main" id="{C63D74BF-59E6-4A1A-84F1-F51E9947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33337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520.7万</a:t>
            </a:r>
          </a:p>
        </p:txBody>
      </p:sp>
      <p:sp>
        <p:nvSpPr>
          <p:cNvPr id="5" name="公共充电设施（枪）&#10;截至2026年9月底">
            <a:extLst xmlns:a="http://schemas.openxmlformats.org/drawingml/2006/main">
              <a:ext uri="{FF2B5EF4-FFF2-40B4-BE49-F238E27FC236}">
                <a16:creationId xmlns:a16="http://schemas.microsoft.com/office/drawing/2014/main" id="{20F938A3-8DAF-4889-A484-50ACFC56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3333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公共充电设施（枪）</a:t>
            </a:r>
          </a:p>
          <a:p xmlns:a="http://schemas.openxmlformats.org/drawingml/2006/main">
            <a:pPr algn="l">
              <a:def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截至2026年9月底</a:t>
            </a:r>
          </a:p>
        </p:txBody>
      </p:sp>
      <p:sp>
        <p:nvSpPr>
          <p:cNvPr id="6" name="国家能源局，2026-10-22">
            <a:extLst xmlns:a="http://schemas.openxmlformats.org/drawingml/2006/main">
              <a:ext uri="{FF2B5EF4-FFF2-40B4-BE49-F238E27FC236}">
                <a16:creationId xmlns:a16="http://schemas.microsoft.com/office/drawing/2014/main" id="{8D5B1A85-63E5-41FA-8F26-7926AB034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14750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国家能源局，2026-10-22</a:t>
            </a:r>
          </a:p>
        </p:txBody>
      </p:sp>
      <p:sp>
        <p:nvSpPr>
          <p:cNvPr id="7" name="规模背景">
            <a:extLst xmlns:a="http://schemas.openxmlformats.org/drawingml/2006/main">
              <a:ext uri="{FF2B5EF4-FFF2-40B4-BE49-F238E27FC236}">
                <a16:creationId xmlns:a16="http://schemas.microsoft.com/office/drawing/2014/main" id="{5ED6BCBB-AFBA-44E7-91AD-3FE2FFED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14850"/>
            <a:ext cx="319087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规模背景</a:t>
            </a:r>
          </a:p>
        </p:txBody>
      </p:sp>
      <p:sp>
        <p:nvSpPr>
          <p:cNvPr id="8" name="关联服务信息与业务记录，&#10;支撑查询、预约和运维协">
            <a:extLst xmlns:a="http://schemas.openxmlformats.org/drawingml/2006/main">
              <a:ext uri="{FF2B5EF4-FFF2-40B4-BE49-F238E27FC236}">
                <a16:creationId xmlns:a16="http://schemas.microsoft.com/office/drawing/2014/main" id="{2242F80F-29E3-46AD-8008-45775B50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00625"/>
            <a:ext cx="37623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关联服务信息与业务记录，</a:t>
            </a:r>
          </a:p>
          <a:p xmlns:a="http://schemas.openxmlformats.org/drawingml/2006/main">
            <a: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支撑查询、预约和运维协作。</a:t>
            </a:r>
          </a:p>
        </p:txBody>
      </p:sp>
      <p:sp>
        <p:nvSpPr>
          <p:cNvPr id="9" name="车主需求">
            <a:extLst xmlns:a="http://schemas.openxmlformats.org/drawingml/2006/main">
              <a:ext uri="{FF2B5EF4-FFF2-40B4-BE49-F238E27FC236}">
                <a16:creationId xmlns:a16="http://schemas.microsoft.com/office/drawing/2014/main" id="{17DF8241-8E92-4424-B058-2BA47A39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771650"/>
            <a:ext cx="6477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车主需求</a:t>
            </a:r>
          </a:p>
        </p:txBody>
      </p:sp>
      <p:sp>
        <p:nvSpPr>
          <p:cNvPr id="10" name="查询站点位置、营业时间、当前设备状态、未来可预约">
            <a:extLst xmlns:a="http://schemas.openxmlformats.org/drawingml/2006/main">
              <a:ext uri="{FF2B5EF4-FFF2-40B4-BE49-F238E27FC236}">
                <a16:creationId xmlns:a16="http://schemas.microsoft.com/office/drawing/2014/main" id="{E1C0BA20-DB66-426C-B561-2F39FEA3C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238375"/>
            <a:ext cx="647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查询站点位置、营业时间、当前设备状态、未来可预约时段和收费规则。</a:t>
            </a:r>
          </a:p>
        </p:txBody>
      </p:sp>
      <p:sp>
        <p:nvSpPr>
          <p:cNvPr id="11" name="content divider">
            <a:extLst xmlns:a="http://schemas.openxmlformats.org/drawingml/2006/main">
              <a:ext uri="{FF2B5EF4-FFF2-40B4-BE49-F238E27FC236}">
                <a16:creationId xmlns:a16="http://schemas.microsoft.com/office/drawing/2014/main" id="{2338C140-4E4F-4914-BBBA-9D18FC1F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981325"/>
            <a:ext cx="6534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</a:ln>
        </p:spPr>
      </p:sp>
      <p:sp>
        <p:nvSpPr>
          <p:cNvPr id="12" name="管理需求">
            <a:extLst xmlns:a="http://schemas.openxmlformats.org/drawingml/2006/main">
              <a:ext uri="{FF2B5EF4-FFF2-40B4-BE49-F238E27FC236}">
                <a16:creationId xmlns:a16="http://schemas.microsoft.com/office/drawing/2014/main" id="{CBEA7F6E-D3C9-4807-AEB2-29B5D8565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152775"/>
            <a:ext cx="6477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管理需求</a:t>
            </a:r>
          </a:p>
        </p:txBody>
      </p:sp>
      <p:sp>
        <p:nvSpPr>
          <p:cNvPr id="13" name="统一维护用户、场站与设备，处理预约、订单和故障，">
            <a:extLst xmlns:a="http://schemas.openxmlformats.org/drawingml/2006/main">
              <a:ext uri="{FF2B5EF4-FFF2-40B4-BE49-F238E27FC236}">
                <a16:creationId xmlns:a16="http://schemas.microsoft.com/office/drawing/2014/main" id="{25278E79-2CFD-4685-8D90-8C1303F9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619500"/>
            <a:ext cx="647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统一维护用户、场站与设备，处理预约、订单和故障，保留变化记录。</a:t>
            </a:r>
          </a:p>
        </p:txBody>
      </p:sp>
      <p:sp>
        <p:nvSpPr>
          <p:cNvPr id="14" name="content divider">
            <a:extLst xmlns:a="http://schemas.openxmlformats.org/drawingml/2006/main">
              <a:ext uri="{FF2B5EF4-FFF2-40B4-BE49-F238E27FC236}">
                <a16:creationId xmlns:a16="http://schemas.microsoft.com/office/drawing/2014/main" id="{CCF44228-33A6-44BE-B65F-4FF02CAE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362450"/>
            <a:ext cx="65341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</a:ln>
        </p:spPr>
      </p:sp>
      <p:sp>
        <p:nvSpPr>
          <p:cNvPr id="15" name="研究目的与意义">
            <a:extLst xmlns:a="http://schemas.openxmlformats.org/drawingml/2006/main">
              <a:ext uri="{FF2B5EF4-FFF2-40B4-BE49-F238E27FC236}">
                <a16:creationId xmlns:a16="http://schemas.microsoft.com/office/drawing/2014/main" id="{CFE59D4E-5A02-41E9-BF38-44AED561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533900"/>
            <a:ext cx="64770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研究目的与意义</a:t>
            </a:r>
          </a:p>
        </p:txBody>
      </p:sp>
      <p:sp>
        <p:nvSpPr>
          <p:cNvPr id="16" name="打通查询、预约、模拟充电与订单流程，&#10;提高信息可">
            <a:extLst xmlns:a="http://schemas.openxmlformats.org/drawingml/2006/main">
              <a:ext uri="{FF2B5EF4-FFF2-40B4-BE49-F238E27FC236}">
                <a16:creationId xmlns:a16="http://schemas.microsoft.com/office/drawing/2014/main" id="{527E4656-20D5-4F82-AAB0-281A84A4F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000625"/>
            <a:ext cx="64770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打通查询、预约、模拟充电与订单流程，</a:t>
            </a:r>
          </a:p>
          <a:p xmlns:a="http://schemas.openxmlformats.org/drawingml/2006/main">
            <a: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提高信息可见性和业务可追溯性，</a:t>
            </a:r>
          </a:p>
          <a:p xmlns:a="http://schemas.openxmlformats.org/drawingml/2006/main">
            <a:pPr algn="l">
              <a:def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综合实践需求建模、数据库、接口和软件测试。</a:t>
            </a:r>
          </a:p>
        </p:txBody>
      </p:sp>
    </p:spTree>
    <p:extLst>
      <p:ext uri="{BB962C8B-B14F-4D97-AF65-F5344CB8AC3E}">
        <p14:creationId xmlns:p14="http://schemas.microsoft.com/office/powerpoint/2010/main" val="5014762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国内外研究现状与借鉴">
            <a:extLst xmlns:a="http://schemas.openxmlformats.org/drawingml/2006/main">
              <a:ext uri="{FF2B5EF4-FFF2-40B4-BE49-F238E27FC236}">
                <a16:creationId xmlns:a16="http://schemas.microsoft.com/office/drawing/2014/main" id="{8B875F27-C575-4DF8-85D1-2215BFFE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国内外研究现状与借鉴</a:t>
            </a:r>
          </a:p>
        </p:txBody>
      </p:sp>
      <p:sp>
        <p:nvSpPr>
          <p:cNvPr id="2" name="已梳理近五年期刊论文15篇，其中中文13篇、英文">
            <a:extLst xmlns:a="http://schemas.openxmlformats.org/drawingml/2006/main">
              <a:ext uri="{FF2B5EF4-FFF2-40B4-BE49-F238E27FC236}">
                <a16:creationId xmlns:a16="http://schemas.microsoft.com/office/drawing/2014/main" id="{AE399FE1-FF23-4F3F-B50A-2BE1ACD03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81100"/>
            <a:ext cx="1095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已梳理近五年期刊论文15篇，其中中文13篇、英文2篇</a:t>
            </a:r>
          </a:p>
        </p:txBody>
      </p:sp>
      <p:sp>
        <p:nvSpPr>
          <p:cNvPr id="3" name="03 / 10">
            <a:extLst xmlns:a="http://schemas.openxmlformats.org/drawingml/2006/main">
              <a:ext uri="{FF2B5EF4-FFF2-40B4-BE49-F238E27FC236}">
                <a16:creationId xmlns:a16="http://schemas.microsoft.com/office/drawing/2014/main" id="{0866C2D9-43DE-4276-991B-59FEADEA1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9620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03 / 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74F61-FDDA-405C-A13C-70CAEB861E71}"/>
              </a:ext>
            </a:extLst>
          </p:cNvPr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44577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457450"/>
                <a:gridCol w="5286375"/>
                <a:gridCol w="3228975"/>
              </a:tblGrid>
              <a:tr h="45720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代表研究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具体观点或成果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本课题拟借鉴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</a:tr>
              <a:tr h="6667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付萍萍等 [1]</a:t>
                      </a:r>
                    </a:p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2022（国内）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云平台管理桩、交易与用户，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移动端提供位置和充电服务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区分车主服务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与运营管理职责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江铖等 [3]</a:t>
                      </a:r>
                    </a:p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2024（国内）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集中组织设备资料、数据交互与远程录入，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形成计量管理平台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统一设备资料，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关联记录与追溯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张捷等 [5]</a:t>
                      </a:r>
                    </a:p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2022（国内）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按充电需求及剩余停车时间计算优先级，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利用预约信息预测拥塞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明确桩资源、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起止时间及占用约束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毕军等 [8]</a:t>
                      </a:r>
                    </a:p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2023（国内）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选站模型同时考虑绕行距离、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排队时间与充电费用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展示可用时间、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费用与推荐依据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6667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Anderson 等 [14]</a:t>
                      </a:r>
                    </a:p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2023（国外）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预约应用整合设备监控、控制与预约，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并在实际充电设施验证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预约服务与设备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可用状态联动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Dalamagkas等[15]</a:t>
                      </a:r>
                    </a:p>
                    <a:p>
                      <a:pPr algn="l"/>
                      <a:r>
                        <a:rPr sz="1725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2025（国外）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区分车主、运营者与平台管理者，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记录会话、诊断与历史信息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明确角色权限，</a:t>
                      </a:r>
                    </a:p>
                    <a:p>
                      <a:pPr algn="l"/>
                      <a:r>
                        <a:rPr sz="1725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保留异常及历史记录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</a:tbl>
          </a:graphicData>
        </a:graphic>
      </p:graphicFrame>
      <p:sp>
        <p:nvSpPr>
          <p:cNvPr id="5" name="课题定位：采用模拟场站和可解释规则，验证基本服务">
            <a:extLst xmlns:a="http://schemas.openxmlformats.org/drawingml/2006/main">
              <a:ext uri="{FF2B5EF4-FFF2-40B4-BE49-F238E27FC236}">
                <a16:creationId xmlns:a16="http://schemas.microsoft.com/office/drawing/2014/main" id="{90C5BC09-F1D8-47BC-B870-EB5AA983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00775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课题定位：采用模拟场站和可解释规则，验证基本服务流程与数据一致性</a:t>
            </a:r>
          </a:p>
        </p:txBody>
      </p:sp>
    </p:spTree>
    <p:extLst>
      <p:ext uri="{BB962C8B-B14F-4D97-AF65-F5344CB8AC3E}">
        <p14:creationId xmlns:p14="http://schemas.microsoft.com/office/powerpoint/2010/main" val="5184039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研究目标与主要功能">
            <a:extLst xmlns:a="http://schemas.openxmlformats.org/drawingml/2006/main">
              <a:ext uri="{FF2B5EF4-FFF2-40B4-BE49-F238E27FC236}">
                <a16:creationId xmlns:a16="http://schemas.microsoft.com/office/drawing/2014/main" id="{AAC0C4F0-46CB-4BDD-85D9-2305C474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研究目标与主要功能</a:t>
            </a:r>
          </a:p>
        </p:txBody>
      </p:sp>
      <p:sp>
        <p:nvSpPr>
          <p:cNvPr id="2" name="目标：完成可运行原型，提供查询、预约、模拟充电、">
            <a:extLst xmlns:a="http://schemas.openxmlformats.org/drawingml/2006/main">
              <a:ext uri="{FF2B5EF4-FFF2-40B4-BE49-F238E27FC236}">
                <a16:creationId xmlns:a16="http://schemas.microsoft.com/office/drawing/2014/main" id="{A1117D64-AC13-4B4A-A0C6-AF0CCEF48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81100"/>
            <a:ext cx="1095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目标：完成可运行原型，提供查询、预约、模拟充电、计费和管理服务</a:t>
            </a:r>
          </a:p>
        </p:txBody>
      </p:sp>
      <p:sp>
        <p:nvSpPr>
          <p:cNvPr id="3" name="04 / 10">
            <a:extLst xmlns:a="http://schemas.openxmlformats.org/drawingml/2006/main">
              <a:ext uri="{FF2B5EF4-FFF2-40B4-BE49-F238E27FC236}">
                <a16:creationId xmlns:a16="http://schemas.microsoft.com/office/drawing/2014/main" id="{E6CBF6E1-2A4C-48F3-B761-E28051951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9620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04 / 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6CB528-A326-4900-B2B8-0D7FB02029D6}"/>
              </a:ext>
            </a:extLst>
          </p:cNvPr>
          <p:cNvGraphicFramePr/>
          <p:nvPr/>
        </p:nvGraphicFramePr>
        <p:xfrm>
          <a:off xmlns:a="http://schemas.openxmlformats.org/drawingml/2006/main" x="609600" y="1724025"/>
          <a:ext xmlns:a="http://schemas.openxmlformats.org/drawingml/2006/main" cx="10972800" cy="423862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000250"/>
                <a:gridCol w="4486275"/>
                <a:gridCol w="4486275"/>
              </a:tblGrid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功能模块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车主微信小程序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Web 管理后台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</a:tr>
              <a:tr h="752475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用户与权限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注册登录，查看和操作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本人的预约与订单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维护用户资料，按角色与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数据归属校验访问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2475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站点与设备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查看位置、营业时间、收费规则，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查看桩状态及更新时间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维护站点资料、桩编号、功率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和可服务状态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52475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时段与预约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输入期望时间与所需时长，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查看推荐时段，预约或取消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查询预约，处理资源占用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及受影响的预约记录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52475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模拟充电与订单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模拟开始与结束，查询电量、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费用明细与历史订单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保存充电记录和计价依据，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统一维护订单信息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52475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故障与运营统计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查看设备故障状态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及受影响预约提示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记录故障与恢复，按日期、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站点统计业务数据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实现边界：设备状态、充电过程与费用均采用程序模拟">
            <a:extLst xmlns:a="http://schemas.openxmlformats.org/drawingml/2006/main">
              <a:ext uri="{FF2B5EF4-FFF2-40B4-BE49-F238E27FC236}">
                <a16:creationId xmlns:a16="http://schemas.microsoft.com/office/drawing/2014/main" id="{A134615F-CD66-4893-A040-B23EED045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53150"/>
            <a:ext cx="10858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实现边界：设备状态、充电过程与费用均采用程序模拟</a:t>
            </a:r>
          </a:p>
        </p:txBody>
      </p:sp>
    </p:spTree>
    <p:extLst>
      <p:ext uri="{BB962C8B-B14F-4D97-AF65-F5344CB8AC3E}">
        <p14:creationId xmlns:p14="http://schemas.microsoft.com/office/powerpoint/2010/main" val="20467496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总体架构与核心数据">
            <a:extLst xmlns:a="http://schemas.openxmlformats.org/drawingml/2006/main">
              <a:ext uri="{FF2B5EF4-FFF2-40B4-BE49-F238E27FC236}">
                <a16:creationId xmlns:a16="http://schemas.microsoft.com/office/drawing/2014/main" id="{7771E45B-2EB7-4ACE-9C48-87CABB05C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总体架构与核心数据</a:t>
            </a:r>
          </a:p>
        </p:txBody>
      </p:sp>
      <p:sp>
        <p:nvSpPr>
          <p:cNvPr id="2" name="前后端分离：两类前端共用业务接口、管理规则与数据">
            <a:extLst xmlns:a="http://schemas.openxmlformats.org/drawingml/2006/main">
              <a:ext uri="{FF2B5EF4-FFF2-40B4-BE49-F238E27FC236}">
                <a16:creationId xmlns:a16="http://schemas.microsoft.com/office/drawing/2014/main" id="{DC2AAD69-0954-46EC-974B-A6E694FEE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81100"/>
            <a:ext cx="1095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前后端分离：两类前端共用业务接口、管理规则与数据库</a:t>
            </a:r>
          </a:p>
        </p:txBody>
      </p:sp>
      <p:sp>
        <p:nvSpPr>
          <p:cNvPr id="3" name="05 / 10">
            <a:extLst xmlns:a="http://schemas.openxmlformats.org/drawingml/2006/main">
              <a:ext uri="{FF2B5EF4-FFF2-40B4-BE49-F238E27FC236}">
                <a16:creationId xmlns:a16="http://schemas.microsoft.com/office/drawing/2014/main" id="{F8405C1C-44EB-4681-8405-346A7815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9620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05 / 10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F7316B-A201-4021-955A-3DB4A7C07A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6de4ee7a4d475e"/>
          <a:stretch xmlns:a="http://schemas.openxmlformats.org/drawingml/2006/main"/>
        </p:blipFill>
        <p:spPr>
          <a:xfrm xmlns:a="http://schemas.openxmlformats.org/drawingml/2006/main">
            <a:off x="609600" y="2000996"/>
            <a:ext cx="6953250" cy="3913282"/>
          </a:xfrm>
          <a:prstGeom xmlns:a="http://schemas.openxmlformats.org/drawingml/2006/main" prst="rect">
            <a:avLst/>
          </a:prstGeom>
        </p:spPr>
      </p:pic>
      <p:sp>
        <p:nvSpPr>
          <p:cNvPr id="5" name="用户端与管理端">
            <a:extLst xmlns:a="http://schemas.openxmlformats.org/drawingml/2006/main">
              <a:ext uri="{FF2B5EF4-FFF2-40B4-BE49-F238E27FC236}">
                <a16:creationId xmlns:a16="http://schemas.microsoft.com/office/drawing/2014/main" id="{ADCB9964-4D01-46A2-A2A9-450FE1930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752600"/>
            <a:ext cx="3562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用户端与管理端</a:t>
            </a:r>
          </a:p>
        </p:txBody>
      </p:sp>
      <p:sp>
        <p:nvSpPr>
          <p:cNvPr id="6" name="uni-app 提供微信小程序入口，&#10;Vue 3">
            <a:extLst xmlns:a="http://schemas.openxmlformats.org/drawingml/2006/main">
              <a:ext uri="{FF2B5EF4-FFF2-40B4-BE49-F238E27FC236}">
                <a16:creationId xmlns:a16="http://schemas.microsoft.com/office/drawing/2014/main" id="{1C7116A8-9BE1-4CC2-A668-AE0DC689F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171700"/>
            <a:ext cx="35623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uni-app 提供微信小程序入口，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Vue 3 提供 Web 管理页面。</a:t>
            </a:r>
          </a:p>
        </p:txBody>
      </p:sp>
      <p:sp>
        <p:nvSpPr>
          <p:cNvPr id="7" name="Spring Boot 后端">
            <a:extLst xmlns:a="http://schemas.openxmlformats.org/drawingml/2006/main">
              <a:ext uri="{FF2B5EF4-FFF2-40B4-BE49-F238E27FC236}">
                <a16:creationId xmlns:a16="http://schemas.microsoft.com/office/drawing/2014/main" id="{5F923A9B-AE9B-4C76-AEFB-1923921E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838450"/>
            <a:ext cx="3562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Spring Boot 后端</a:t>
            </a:r>
          </a:p>
        </p:txBody>
      </p:sp>
      <p:sp>
        <p:nvSpPr>
          <p:cNvPr id="8" name="划分权限、设备、预约、计费，&#10;以及故障和统计等业">
            <a:extLst xmlns:a="http://schemas.openxmlformats.org/drawingml/2006/main">
              <a:ext uri="{FF2B5EF4-FFF2-40B4-BE49-F238E27FC236}">
                <a16:creationId xmlns:a16="http://schemas.microsoft.com/office/drawing/2014/main" id="{F6896F1E-ED0D-429C-86A6-05B19EEA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257550"/>
            <a:ext cx="35623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划分权限、设备、预约、计费，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以及故障和统计等业务模块。</a:t>
            </a:r>
          </a:p>
        </p:txBody>
      </p:sp>
      <p:sp>
        <p:nvSpPr>
          <p:cNvPr id="9" name="模拟服务">
            <a:extLst xmlns:a="http://schemas.openxmlformats.org/drawingml/2006/main">
              <a:ext uri="{FF2B5EF4-FFF2-40B4-BE49-F238E27FC236}">
                <a16:creationId xmlns:a16="http://schemas.microsoft.com/office/drawing/2014/main" id="{9C15FCFB-82BF-427C-942B-C6C832A0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924300"/>
            <a:ext cx="3562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模拟服务</a:t>
            </a:r>
          </a:p>
        </p:txBody>
      </p:sp>
      <p:sp>
        <p:nvSpPr>
          <p:cNvPr id="10" name="模拟开始、结束和故障，&#10;支持重复演示与测试。">
            <a:extLst xmlns:a="http://schemas.openxmlformats.org/drawingml/2006/main">
              <a:ext uri="{FF2B5EF4-FFF2-40B4-BE49-F238E27FC236}">
                <a16:creationId xmlns:a16="http://schemas.microsoft.com/office/drawing/2014/main" id="{C15C677E-07E3-4E6D-89EB-56796D76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4343400"/>
            <a:ext cx="35623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模拟开始、结束和故障，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支持重复演示与测试。</a:t>
            </a:r>
          </a:p>
        </p:txBody>
      </p:sp>
      <p:sp>
        <p:nvSpPr>
          <p:cNvPr id="11" name="MySQL 核心数据">
            <a:extLst xmlns:a="http://schemas.openxmlformats.org/drawingml/2006/main">
              <a:ext uri="{FF2B5EF4-FFF2-40B4-BE49-F238E27FC236}">
                <a16:creationId xmlns:a16="http://schemas.microsoft.com/office/drawing/2014/main" id="{4B880DC3-6B94-460B-A57F-D7410778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010150"/>
            <a:ext cx="3562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MySQL 核心数据</a:t>
            </a:r>
          </a:p>
        </p:txBody>
      </p:sp>
      <p:sp>
        <p:nvSpPr>
          <p:cNvPr id="12" name="保存用户、站点、桩、预约，&#10;以及订单、故障及其关">
            <a:extLst xmlns:a="http://schemas.openxmlformats.org/drawingml/2006/main">
              <a:ext uri="{FF2B5EF4-FFF2-40B4-BE49-F238E27FC236}">
                <a16:creationId xmlns:a16="http://schemas.microsoft.com/office/drawing/2014/main" id="{3F077AFB-A79C-4A0D-B522-00D98D6D9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429250"/>
            <a:ext cx="35623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保存用户、站点、桩、预约，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以及订单、故障及其关联标识。</a:t>
            </a:r>
          </a:p>
        </p:txBody>
      </p:sp>
    </p:spTree>
    <p:extLst>
      <p:ext uri="{BB962C8B-B14F-4D97-AF65-F5344CB8AC3E}">
        <p14:creationId xmlns:p14="http://schemas.microsoft.com/office/powerpoint/2010/main" val="21140982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核心业务流程与设计要点">
            <a:extLst xmlns:a="http://schemas.openxmlformats.org/drawingml/2006/main">
              <a:ext uri="{FF2B5EF4-FFF2-40B4-BE49-F238E27FC236}">
                <a16:creationId xmlns:a16="http://schemas.microsoft.com/office/drawing/2014/main" id="{0F5A3518-8219-4D39-8213-22353832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核心业务流程与设计要点</a:t>
            </a:r>
          </a:p>
        </p:txBody>
      </p:sp>
      <p:sp>
        <p:nvSpPr>
          <p:cNvPr id="2" name="以预约为主线，关联设备状态、模拟充电与订单记录">
            <a:extLst xmlns:a="http://schemas.openxmlformats.org/drawingml/2006/main">
              <a:ext uri="{FF2B5EF4-FFF2-40B4-BE49-F238E27FC236}">
                <a16:creationId xmlns:a16="http://schemas.microsoft.com/office/drawing/2014/main" id="{6EE0CDD9-F8BA-468D-9A41-6A386F5AF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81100"/>
            <a:ext cx="1095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以预约为主线，关联设备状态、模拟充电与订单记录</a:t>
            </a:r>
          </a:p>
        </p:txBody>
      </p:sp>
      <p:sp>
        <p:nvSpPr>
          <p:cNvPr id="3" name="06 / 10">
            <a:extLst xmlns:a="http://schemas.openxmlformats.org/drawingml/2006/main">
              <a:ext uri="{FF2B5EF4-FFF2-40B4-BE49-F238E27FC236}">
                <a16:creationId xmlns:a16="http://schemas.microsoft.com/office/drawing/2014/main" id="{6BC7C38A-056B-43A1-98D6-BAA73C926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9620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06 / 10</a:t>
            </a:r>
          </a:p>
        </p:txBody>
      </p:sp>
      <p:sp>
        <p:nvSpPr>
          <p:cNvPr id="4" name="01">
            <a:extLst xmlns:a="http://schemas.openxmlformats.org/drawingml/2006/main">
              <a:ext uri="{FF2B5EF4-FFF2-40B4-BE49-F238E27FC236}">
                <a16:creationId xmlns:a16="http://schemas.microsoft.com/office/drawing/2014/main" id="{408F8965-B1CE-4B41-B58D-43FF7F97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38325"/>
            <a:ext cx="190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站点查询">
            <a:extLst xmlns:a="http://schemas.openxmlformats.org/drawingml/2006/main">
              <a:ext uri="{FF2B5EF4-FFF2-40B4-BE49-F238E27FC236}">
                <a16:creationId xmlns:a16="http://schemas.microsoft.com/office/drawing/2014/main" id="{DB8E49EA-7FB0-4BF8-B758-0536CEA6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05075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站点查询</a:t>
            </a:r>
          </a:p>
        </p:txBody>
      </p:sp>
      <p:sp>
        <p:nvSpPr>
          <p:cNvPr id="6" name="查看站点位置&#10;营业时间和费用&#10;以及设备状态">
            <a:extLst xmlns:a="http://schemas.openxmlformats.org/drawingml/2006/main">
              <a:ext uri="{FF2B5EF4-FFF2-40B4-BE49-F238E27FC236}">
                <a16:creationId xmlns:a16="http://schemas.microsoft.com/office/drawing/2014/main" id="{CBE6A987-18A5-418A-9294-0F4BDBE3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1981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查看站点位置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营业时间和费用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以及设备状态</a:t>
            </a:r>
          </a:p>
        </p:txBody>
      </p:sp>
      <p:sp>
        <p:nvSpPr>
          <p:cNvPr id="7" name="→">
            <a:extLst xmlns:a="http://schemas.openxmlformats.org/drawingml/2006/main">
              <a:ext uri="{FF2B5EF4-FFF2-40B4-BE49-F238E27FC236}">
                <a16:creationId xmlns:a16="http://schemas.microsoft.com/office/drawing/2014/main" id="{26649508-662D-4096-B6A1-A0B33B430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505075"/>
            <a:ext cx="38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737118A6-8E0D-440A-8552-0894275B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1838325"/>
            <a:ext cx="190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9" name="时段选择">
            <a:extLst xmlns:a="http://schemas.openxmlformats.org/drawingml/2006/main">
              <a:ext uri="{FF2B5EF4-FFF2-40B4-BE49-F238E27FC236}">
                <a16:creationId xmlns:a16="http://schemas.microsoft.com/office/drawing/2014/main" id="{9DDBFA2F-0F13-40A1-85E0-C969C627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2505075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时段选择</a:t>
            </a:r>
          </a:p>
        </p:txBody>
      </p:sp>
      <p:sp>
        <p:nvSpPr>
          <p:cNvPr id="10" name="输入期望时间&#10;及所需时长&#10;查看可用时段">
            <a:extLst xmlns:a="http://schemas.openxmlformats.org/drawingml/2006/main">
              <a:ext uri="{FF2B5EF4-FFF2-40B4-BE49-F238E27FC236}">
                <a16:creationId xmlns:a16="http://schemas.microsoft.com/office/drawing/2014/main" id="{A794EE6E-9891-478C-A882-BC597F5A2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3057525"/>
            <a:ext cx="1981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输入期望时间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及所需时长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查看可用时段</a:t>
            </a:r>
          </a:p>
        </p:txBody>
      </p:sp>
      <p:sp>
        <p:nvSpPr>
          <p:cNvPr id="11" name="→">
            <a:extLst xmlns:a="http://schemas.openxmlformats.org/drawingml/2006/main">
              <a:ext uri="{FF2B5EF4-FFF2-40B4-BE49-F238E27FC236}">
                <a16:creationId xmlns:a16="http://schemas.microsoft.com/office/drawing/2014/main" id="{D84096B6-FCAC-44FD-B10E-B19AAC65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2505075"/>
            <a:ext cx="38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E9674E1F-3292-4592-85B7-E87FB72B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838325"/>
            <a:ext cx="190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预约确认">
            <a:extLst xmlns:a="http://schemas.openxmlformats.org/drawingml/2006/main">
              <a:ext uri="{FF2B5EF4-FFF2-40B4-BE49-F238E27FC236}">
                <a16:creationId xmlns:a16="http://schemas.microsoft.com/office/drawing/2014/main" id="{7F91C1B4-51A4-4EF3-B172-81489A75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505075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预约确认</a:t>
            </a:r>
          </a:p>
        </p:txBody>
      </p:sp>
      <p:sp>
        <p:nvSpPr>
          <p:cNvPr id="14" name="校验设备状态&#10;检测时间冲突&#10;生成预约或取消">
            <a:extLst xmlns:a="http://schemas.openxmlformats.org/drawingml/2006/main">
              <a:ext uri="{FF2B5EF4-FFF2-40B4-BE49-F238E27FC236}">
                <a16:creationId xmlns:a16="http://schemas.microsoft.com/office/drawing/2014/main" id="{875213D3-F86A-49E2-A92B-5047048A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057525"/>
            <a:ext cx="1981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校验设备状态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检测时间冲突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生成预约或取消</a:t>
            </a:r>
          </a:p>
        </p:txBody>
      </p:sp>
      <p:sp>
        <p:nvSpPr>
          <p:cNvPr id="15" name="→">
            <a:extLst xmlns:a="http://schemas.openxmlformats.org/drawingml/2006/main">
              <a:ext uri="{FF2B5EF4-FFF2-40B4-BE49-F238E27FC236}">
                <a16:creationId xmlns:a16="http://schemas.microsoft.com/office/drawing/2014/main" id="{A2580A33-02DE-45AC-B829-0C5EDCF7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505075"/>
            <a:ext cx="38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6" name="04">
            <a:extLst xmlns:a="http://schemas.openxmlformats.org/drawingml/2006/main">
              <a:ext uri="{FF2B5EF4-FFF2-40B4-BE49-F238E27FC236}">
                <a16:creationId xmlns:a16="http://schemas.microsoft.com/office/drawing/2014/main" id="{CB86076E-282A-4C2E-94AC-8EA2004F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9025" y="1838325"/>
            <a:ext cx="190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模拟充电">
            <a:extLst xmlns:a="http://schemas.openxmlformats.org/drawingml/2006/main">
              <a:ext uri="{FF2B5EF4-FFF2-40B4-BE49-F238E27FC236}">
                <a16:creationId xmlns:a16="http://schemas.microsoft.com/office/drawing/2014/main" id="{EC06E872-1B88-433A-82EE-204F3AC9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9025" y="2505075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模拟充电</a:t>
            </a:r>
          </a:p>
        </p:txBody>
      </p:sp>
      <p:sp>
        <p:nvSpPr>
          <p:cNvPr id="18" name="记录时间与电量&#10;按订单费率计费&#10;保存充电记录">
            <a:extLst xmlns:a="http://schemas.openxmlformats.org/drawingml/2006/main">
              <a:ext uri="{FF2B5EF4-FFF2-40B4-BE49-F238E27FC236}">
                <a16:creationId xmlns:a16="http://schemas.microsoft.com/office/drawing/2014/main" id="{B8870252-0B46-45D9-9DAB-8330C36C5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39025" y="3057525"/>
            <a:ext cx="1981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记录时间与电量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按订单费率计费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保存充电记录</a:t>
            </a:r>
          </a:p>
        </p:txBody>
      </p:sp>
      <p:sp>
        <p:nvSpPr>
          <p:cNvPr id="19" name="→">
            <a:extLst xmlns:a="http://schemas.openxmlformats.org/drawingml/2006/main">
              <a:ext uri="{FF2B5EF4-FFF2-40B4-BE49-F238E27FC236}">
                <a16:creationId xmlns:a16="http://schemas.microsoft.com/office/drawing/2014/main" id="{A74E3B50-F2A7-49C0-9B70-E0C86B3B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505075"/>
            <a:ext cx="38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0" name="05">
            <a:extLst xmlns:a="http://schemas.openxmlformats.org/drawingml/2006/main">
              <a:ext uri="{FF2B5EF4-FFF2-40B4-BE49-F238E27FC236}">
                <a16:creationId xmlns:a16="http://schemas.microsoft.com/office/drawing/2014/main" id="{FAEFA320-9918-4806-8562-FB396C3D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1838325"/>
            <a:ext cx="1905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1" name="订单查询">
            <a:extLst xmlns:a="http://schemas.openxmlformats.org/drawingml/2006/main">
              <a:ext uri="{FF2B5EF4-FFF2-40B4-BE49-F238E27FC236}">
                <a16:creationId xmlns:a16="http://schemas.microsoft.com/office/drawing/2014/main" id="{E1F9F2DE-1753-4C27-8600-E89E3081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505075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订单查询</a:t>
            </a:r>
          </a:p>
        </p:txBody>
      </p:sp>
      <p:sp>
        <p:nvSpPr>
          <p:cNvPr id="22" name="查看本人订单&#10;费用明细&#10;及异常记录">
            <a:extLst xmlns:a="http://schemas.openxmlformats.org/drawingml/2006/main">
              <a:ext uri="{FF2B5EF4-FFF2-40B4-BE49-F238E27FC236}">
                <a16:creationId xmlns:a16="http://schemas.microsoft.com/office/drawing/2014/main" id="{948B3E25-2CD1-4D6A-8A6B-9D250C891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057525"/>
            <a:ext cx="1981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查看本人订单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费用明细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及异常记录</a:t>
            </a:r>
          </a:p>
        </p:txBody>
      </p:sp>
      <p:sp>
        <p:nvSpPr>
          <p:cNvPr id="23" name="content divider">
            <a:extLst xmlns:a="http://schemas.openxmlformats.org/drawingml/2006/main">
              <a:ext uri="{FF2B5EF4-FFF2-40B4-BE49-F238E27FC236}">
                <a16:creationId xmlns:a16="http://schemas.microsoft.com/office/drawing/2014/main" id="{BF8FB0C3-A9CA-4302-871E-23FCAA16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</a:ln>
        </p:spPr>
      </p:sp>
      <p:sp>
        <p:nvSpPr>
          <p:cNvPr id="24" name="预约约束">
            <a:extLst xmlns:a="http://schemas.openxmlformats.org/drawingml/2006/main">
              <a:ext uri="{FF2B5EF4-FFF2-40B4-BE49-F238E27FC236}">
                <a16:creationId xmlns:a16="http://schemas.microsoft.com/office/drawing/2014/main" id="{85B265A5-758B-4432-ABC8-572F5FB7C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342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预约约束</a:t>
            </a:r>
          </a:p>
        </p:txBody>
      </p:sp>
      <p:sp>
        <p:nvSpPr>
          <p:cNvPr id="25" name="当前状态与未来占用分别保存。&#10;重叠时段拒绝，相邻">
            <a:extLst xmlns:a="http://schemas.openxmlformats.org/drawingml/2006/main">
              <a:ext uri="{FF2B5EF4-FFF2-40B4-BE49-F238E27FC236}">
                <a16:creationId xmlns:a16="http://schemas.microsoft.com/office/drawing/2014/main" id="{5DB7FB53-887B-42EB-A13C-320A352B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33909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当前状态与未来占用分别保存。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重叠时段拒绝，相邻可衔接。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并发预约由后端统一控制。</a:t>
            </a:r>
          </a:p>
        </p:txBody>
      </p:sp>
      <p:sp>
        <p:nvSpPr>
          <p:cNvPr id="26" name="异常联动">
            <a:extLst xmlns:a="http://schemas.openxmlformats.org/drawingml/2006/main">
              <a:ext uri="{FF2B5EF4-FFF2-40B4-BE49-F238E27FC236}">
                <a16:creationId xmlns:a16="http://schemas.microsoft.com/office/drawing/2014/main" id="{AB198FB5-D32B-4687-8C93-5161CA106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619625"/>
            <a:ext cx="342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异常联动</a:t>
            </a:r>
          </a:p>
        </p:txBody>
      </p:sp>
      <p:sp>
        <p:nvSpPr>
          <p:cNvPr id="27" name="取消或超时未使用时释放占用。&#10;故障停止新预约，标">
            <a:extLst xmlns:a="http://schemas.openxmlformats.org/drawingml/2006/main">
              <a:ext uri="{FF2B5EF4-FFF2-40B4-BE49-F238E27FC236}">
                <a16:creationId xmlns:a16="http://schemas.microsoft.com/office/drawing/2014/main" id="{E3787654-FF5C-4048-9723-9A8D1388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114925"/>
            <a:ext cx="33909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取消或超时未使用时释放占用。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故障停止新预约，标记受影响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记录并向用户提示。</a:t>
            </a:r>
          </a:p>
        </p:txBody>
      </p:sp>
      <p:sp>
        <p:nvSpPr>
          <p:cNvPr id="28" name="计费与追溯">
            <a:extLst xmlns:a="http://schemas.openxmlformats.org/drawingml/2006/main">
              <a:ext uri="{FF2B5EF4-FFF2-40B4-BE49-F238E27FC236}">
                <a16:creationId xmlns:a16="http://schemas.microsoft.com/office/drawing/2014/main" id="{B6CEB0E2-DC74-4EB1-967A-EFA10304C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619625"/>
            <a:ext cx="342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计费与追溯</a:t>
            </a:r>
          </a:p>
        </p:txBody>
      </p:sp>
      <p:sp>
        <p:nvSpPr>
          <p:cNvPr id="29" name="按功率与时长计算模拟电量，&#10;保存订单费率与服务费">
            <a:extLst xmlns:a="http://schemas.openxmlformats.org/drawingml/2006/main">
              <a:ext uri="{FF2B5EF4-FFF2-40B4-BE49-F238E27FC236}">
                <a16:creationId xmlns:a16="http://schemas.microsoft.com/office/drawing/2014/main" id="{DB89BCCF-6154-462A-806B-785A0FE0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14925"/>
            <a:ext cx="33909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按功率与时长计算模拟电量，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保存订单费率与服务费，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统一金额精度并核对账单。</a:t>
            </a:r>
          </a:p>
        </p:txBody>
      </p:sp>
    </p:spTree>
    <p:extLst>
      <p:ext uri="{BB962C8B-B14F-4D97-AF65-F5344CB8AC3E}">
        <p14:creationId xmlns:p14="http://schemas.microsoft.com/office/powerpoint/2010/main" val="11993442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研究方法与实施路线">
            <a:extLst xmlns:a="http://schemas.openxmlformats.org/drawingml/2006/main">
              <a:ext uri="{FF2B5EF4-FFF2-40B4-BE49-F238E27FC236}">
                <a16:creationId xmlns:a16="http://schemas.microsoft.com/office/drawing/2014/main" id="{CFE73BF1-8EAC-4B0B-9029-F51938912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研究方法与实施路线</a:t>
            </a:r>
          </a:p>
        </p:txBody>
      </p:sp>
      <p:sp>
        <p:nvSpPr>
          <p:cNvPr id="2" name="从文献与需求出发，逐步形成设计、原型和验证记录">
            <a:extLst xmlns:a="http://schemas.openxmlformats.org/drawingml/2006/main">
              <a:ext uri="{FF2B5EF4-FFF2-40B4-BE49-F238E27FC236}">
                <a16:creationId xmlns:a16="http://schemas.microsoft.com/office/drawing/2014/main" id="{CDE8D4FF-3CF5-40EB-89C9-8A9C62DA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81100"/>
            <a:ext cx="1095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从文献与需求出发，逐步形成设计、原型和验证记录</a:t>
            </a:r>
          </a:p>
        </p:txBody>
      </p:sp>
      <p:sp>
        <p:nvSpPr>
          <p:cNvPr id="3" name="07 / 10">
            <a:extLst xmlns:a="http://schemas.openxmlformats.org/drawingml/2006/main">
              <a:ext uri="{FF2B5EF4-FFF2-40B4-BE49-F238E27FC236}">
                <a16:creationId xmlns:a16="http://schemas.microsoft.com/office/drawing/2014/main" id="{CCE0B63B-F656-49C3-B2AD-BD227503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9620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07 / 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86CA8-399B-47EA-A7AB-B1E8F0DA6935}"/>
              </a:ext>
            </a:extLst>
          </p:cNvPr>
          <p:cNvGraphicFramePr/>
          <p:nvPr/>
        </p:nvGraphicFramePr>
        <p:xfrm>
          <a:off xmlns:a="http://schemas.openxmlformats.org/drawingml/2006/main" x="609600" y="1724025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857500"/>
                <a:gridCol w="5133975"/>
                <a:gridCol w="2981325"/>
              </a:tblGrid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采用方法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如何开展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形成材料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T w="9525">
                      <a:solidFill>
                        <a:srgbClr val="DCE4E9"/>
                      </a:solidFill>
                      <a:prstDash val="solid"/>
                    </a:lnT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0B1930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文献研究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比较平台、预约及选站研究，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提取适用的设计依据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文献评述与设计依据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需求分析与建模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围绕车主和管理员场景，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明确输入输出、状态与异常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用例、流程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及实体关系模型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模块化设计与实现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先完成查询预约，再联调模拟充电、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计费和故障统计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可演示的软件原型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规则设计与对照验证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构造重叠、相邻、取消、超时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及费用样例，核对预期结果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业务规则与边界用例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3F6F8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软件测试</a:t>
                      </a:r>
                    </a:p>
                  </a:txBody>
                  <a:tcPr marL="161925" marR="161925" marT="66675" marB="66675" anchor="ctr">
                    <a:lnL w="9525">
                      <a:solidFill>
                        <a:srgbClr val="DCE4E9"/>
                      </a:solidFill>
                      <a:prstDash val="solid"/>
                    </a:lnL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开展功能、接口、并发和权限测试，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记录预期与实际结果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测试记录</a:t>
                      </a:r>
                    </a:p>
                    <a:p>
                      <a:pPr algn="l"/>
                      <a:r>
                        <a:rPr sz="1800" b="0">
                          <a:solidFill>
                            <a:srgbClr val="15253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及问题修订清单</a:t>
                      </a:r>
                    </a:p>
                  </a:txBody>
                  <a:tcPr marL="161925" marR="161925" marT="66675" marB="66675" anchor="ctr">
                    <a:lnR w="9525">
                      <a:solidFill>
                        <a:srgbClr val="DCE4E9"/>
                      </a:solidFill>
                      <a:prstDash val="solid"/>
                    </a:lnR>
                    <a:lnB w="9525">
                      <a:solidFill>
                        <a:srgbClr val="DCE4E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实施次序：需求梳理、数据与接口设计、模块开发、联">
            <a:extLst xmlns:a="http://schemas.openxmlformats.org/drawingml/2006/main">
              <a:ext uri="{FF2B5EF4-FFF2-40B4-BE49-F238E27FC236}">
                <a16:creationId xmlns:a16="http://schemas.microsoft.com/office/drawing/2014/main" id="{14EB0862-AA51-4720-BF0C-2AE1C3D67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53150"/>
            <a:ext cx="108394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实施次序：需求梳理、数据与接口设计、模块开发、联调测试与修订</a:t>
            </a:r>
          </a:p>
        </p:txBody>
      </p:sp>
    </p:spTree>
    <p:extLst>
      <p:ext uri="{BB962C8B-B14F-4D97-AF65-F5344CB8AC3E}">
        <p14:creationId xmlns:p14="http://schemas.microsoft.com/office/powerpoint/2010/main" val="19605159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可行性分析与预期成果">
            <a:extLst xmlns:a="http://schemas.openxmlformats.org/drawingml/2006/main">
              <a:ext uri="{FF2B5EF4-FFF2-40B4-BE49-F238E27FC236}">
                <a16:creationId xmlns:a16="http://schemas.microsoft.com/office/drawing/2014/main" id="{F6B219F1-68D7-4020-B673-C8B8E4CE4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可行性分析与预期成果</a:t>
            </a:r>
          </a:p>
        </p:txBody>
      </p:sp>
      <p:sp>
        <p:nvSpPr>
          <p:cNvPr id="2" name="评价依据：功能完整、规则正确、数据一致、演示可复">
            <a:extLst xmlns:a="http://schemas.openxmlformats.org/drawingml/2006/main">
              <a:ext uri="{FF2B5EF4-FFF2-40B4-BE49-F238E27FC236}">
                <a16:creationId xmlns:a16="http://schemas.microsoft.com/office/drawing/2014/main" id="{ABEC4377-22C3-4529-93E8-28103D01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81100"/>
            <a:ext cx="1095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评价依据：功能完整、规则正确、数据一致、演示可复现</a:t>
            </a:r>
          </a:p>
        </p:txBody>
      </p:sp>
      <p:sp>
        <p:nvSpPr>
          <p:cNvPr id="3" name="08 / 10">
            <a:extLst xmlns:a="http://schemas.openxmlformats.org/drawingml/2006/main">
              <a:ext uri="{FF2B5EF4-FFF2-40B4-BE49-F238E27FC236}">
                <a16:creationId xmlns:a16="http://schemas.microsoft.com/office/drawing/2014/main" id="{10C773EB-29AF-4DD1-8C60-011AF3C8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9620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08 / 10</a:t>
            </a:r>
          </a:p>
        </p:txBody>
      </p:sp>
      <p:sp>
        <p:nvSpPr>
          <p:cNvPr id="4" name="可行性分析">
            <a:extLst xmlns:a="http://schemas.openxmlformats.org/drawingml/2006/main">
              <a:ext uri="{FF2B5EF4-FFF2-40B4-BE49-F238E27FC236}">
                <a16:creationId xmlns:a16="http://schemas.microsoft.com/office/drawing/2014/main" id="{CDF65822-85FB-4540-BB02-2FF013862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6000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可行性分析</a:t>
            </a:r>
          </a:p>
        </p:txBody>
      </p:sp>
      <p:sp>
        <p:nvSpPr>
          <p:cNvPr id="5" name="预期成果">
            <a:extLst xmlns:a="http://schemas.openxmlformats.org/drawingml/2006/main">
              <a:ext uri="{FF2B5EF4-FFF2-40B4-BE49-F238E27FC236}">
                <a16:creationId xmlns:a16="http://schemas.microsoft.com/office/drawing/2014/main" id="{BB2AF44B-A4A2-49A2-8E3F-8F15C366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1752600"/>
            <a:ext cx="4210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预期成果</a:t>
            </a:r>
          </a:p>
        </p:txBody>
      </p:sp>
      <p:sp>
        <p:nvSpPr>
          <p:cNvPr id="6" name="技术条件">
            <a:extLst xmlns:a="http://schemas.openxmlformats.org/drawingml/2006/main">
              <a:ext uri="{FF2B5EF4-FFF2-40B4-BE49-F238E27FC236}">
                <a16:creationId xmlns:a16="http://schemas.microsoft.com/office/drawing/2014/main" id="{3B1F936F-90A8-4B12-9494-3168480DA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600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技术条件</a:t>
            </a:r>
          </a:p>
        </p:txBody>
      </p:sp>
      <p:sp>
        <p:nvSpPr>
          <p:cNvPr id="7" name="前后端职责与技术组合明确，&#10;通过统一接口组织业务">
            <a:extLst xmlns:a="http://schemas.openxmlformats.org/drawingml/2006/main">
              <a:ext uri="{FF2B5EF4-FFF2-40B4-BE49-F238E27FC236}">
                <a16:creationId xmlns:a16="http://schemas.microsoft.com/office/drawing/2014/main" id="{DEC111E6-AEF3-409B-A66E-8DD6EECB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6000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前后端职责与技术组合明确，</a:t>
            </a:r>
          </a:p>
          <a:p xmlns:a="http://schemas.openxmlformats.org/drawingml/2006/main">
            <a: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通过统一接口组织业务模块。</a:t>
            </a:r>
          </a:p>
        </p:txBody>
      </p:sp>
      <p:sp>
        <p:nvSpPr>
          <p:cNvPr id="8" name="实现条件">
            <a:extLst xmlns:a="http://schemas.openxmlformats.org/drawingml/2006/main">
              <a:ext uri="{FF2B5EF4-FFF2-40B4-BE49-F238E27FC236}">
                <a16:creationId xmlns:a16="http://schemas.microsoft.com/office/drawing/2014/main" id="{8574841F-179C-415C-AE50-2F3AF6651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7575"/>
            <a:ext cx="600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实现条件</a:t>
            </a:r>
          </a:p>
        </p:txBody>
      </p:sp>
      <p:sp>
        <p:nvSpPr>
          <p:cNvPr id="9" name="用程序模拟设备状态、充电过程与计费，可以重复构造">
            <a:extLst xmlns:a="http://schemas.openxmlformats.org/drawingml/2006/main">
              <a:ext uri="{FF2B5EF4-FFF2-40B4-BE49-F238E27FC236}">
                <a16:creationId xmlns:a16="http://schemas.microsoft.com/office/drawing/2014/main" id="{D6467042-4B76-41D2-AC91-92A46ADFA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67150"/>
            <a:ext cx="6000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用程序模拟设备状态、充电过程与计费，可以重复构造正常及异常场景。</a:t>
            </a:r>
          </a:p>
        </p:txBody>
      </p:sp>
      <p:sp>
        <p:nvSpPr>
          <p:cNvPr id="10" name="实施安排">
            <a:extLst xmlns:a="http://schemas.openxmlformats.org/drawingml/2006/main">
              <a:ext uri="{FF2B5EF4-FFF2-40B4-BE49-F238E27FC236}">
                <a16:creationId xmlns:a16="http://schemas.microsoft.com/office/drawing/2014/main" id="{94462D70-6739-44E3-BDF4-21AB6CDCF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3425"/>
            <a:ext cx="6000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实施安排</a:t>
            </a:r>
          </a:p>
        </p:txBody>
      </p:sp>
      <p:sp>
        <p:nvSpPr>
          <p:cNvPr id="11" name="先完成最小服务流程，再补充异常、权限和统计，逐阶">
            <a:extLst xmlns:a="http://schemas.openxmlformats.org/drawingml/2006/main">
              <a:ext uri="{FF2B5EF4-FFF2-40B4-BE49-F238E27FC236}">
                <a16:creationId xmlns:a16="http://schemas.microsoft.com/office/drawing/2014/main" id="{34EE9709-AF90-4C9E-AFB1-7CF3E552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6000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先完成最小服务流程，再补充异常、权限和统计，逐阶段联调与修订。</a:t>
            </a:r>
          </a:p>
        </p:txBody>
      </p:sp>
      <p:sp>
        <p:nvSpPr>
          <p:cNvPr id="12" name="平台原型">
            <a:extLst xmlns:a="http://schemas.openxmlformats.org/drawingml/2006/main">
              <a:ext uri="{FF2B5EF4-FFF2-40B4-BE49-F238E27FC236}">
                <a16:creationId xmlns:a16="http://schemas.microsoft.com/office/drawing/2014/main" id="{96905F98-2680-4111-B93B-219CB110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371725"/>
            <a:ext cx="421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平台原型</a:t>
            </a:r>
          </a:p>
        </p:txBody>
      </p:sp>
      <p:sp>
        <p:nvSpPr>
          <p:cNvPr id="13" name="小程序、Web 后台与后端服务，&#10;可演示查询、预">
            <a:extLst xmlns:a="http://schemas.openxmlformats.org/drawingml/2006/main">
              <a:ext uri="{FF2B5EF4-FFF2-40B4-BE49-F238E27FC236}">
                <a16:creationId xmlns:a16="http://schemas.microsoft.com/office/drawing/2014/main" id="{620C09B9-DA96-47CD-BA3A-D599EF20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81300"/>
            <a:ext cx="42100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小程序、Web 后台与后端服务，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可演示查询、预约和订单流程。</a:t>
            </a:r>
          </a:p>
        </p:txBody>
      </p:sp>
      <p:sp>
        <p:nvSpPr>
          <p:cNvPr id="14" name="工程资料">
            <a:extLst xmlns:a="http://schemas.openxmlformats.org/drawingml/2006/main">
              <a:ext uri="{FF2B5EF4-FFF2-40B4-BE49-F238E27FC236}">
                <a16:creationId xmlns:a16="http://schemas.microsoft.com/office/drawing/2014/main" id="{144388A3-5EB4-4797-906B-ED8BA8DF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457575"/>
            <a:ext cx="421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工程资料</a:t>
            </a:r>
          </a:p>
        </p:txBody>
      </p:sp>
      <p:sp>
        <p:nvSpPr>
          <p:cNvPr id="15" name="源码、数据库脚本、接口说明，&#10;部署说明及初始化数">
            <a:extLst xmlns:a="http://schemas.openxmlformats.org/drawingml/2006/main">
              <a:ext uri="{FF2B5EF4-FFF2-40B4-BE49-F238E27FC236}">
                <a16:creationId xmlns:a16="http://schemas.microsoft.com/office/drawing/2014/main" id="{E476A0BC-642C-40FD-90E8-7AC91642B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867150"/>
            <a:ext cx="42100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源码、数据库脚本、接口说明，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部署说明及初始化数据。</a:t>
            </a:r>
          </a:p>
        </p:txBody>
      </p:sp>
      <p:sp>
        <p:nvSpPr>
          <p:cNvPr id="16" name="论文与验证记录">
            <a:extLst xmlns:a="http://schemas.openxmlformats.org/drawingml/2006/main">
              <a:ext uri="{FF2B5EF4-FFF2-40B4-BE49-F238E27FC236}">
                <a16:creationId xmlns:a16="http://schemas.microsoft.com/office/drawing/2014/main" id="{4C28DB6C-6274-4B26-9E7F-89996300D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543425"/>
            <a:ext cx="4210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论文与验证记录</a:t>
            </a:r>
          </a:p>
        </p:txBody>
      </p:sp>
      <p:sp>
        <p:nvSpPr>
          <p:cNvPr id="17" name="系统设计与测试记录，&#10;毕业论文和答辩演示材料。">
            <a:extLst xmlns:a="http://schemas.openxmlformats.org/drawingml/2006/main">
              <a:ext uri="{FF2B5EF4-FFF2-40B4-BE49-F238E27FC236}">
                <a16:creationId xmlns:a16="http://schemas.microsoft.com/office/drawing/2014/main" id="{5D1AFEA7-E8C8-4412-BE7F-C5B5E27B6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4953000"/>
            <a:ext cx="42100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系统设计与测试记录，</a:t>
            </a:r>
          </a:p>
          <a:p xmlns:a="http://schemas.openxmlformats.org/drawingml/2006/main">
            <a:pPr algn="l">
              <a:def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毕业论文和答辩演示材料。</a:t>
            </a:r>
          </a:p>
        </p:txBody>
      </p:sp>
      <p:sp>
        <p:nvSpPr>
          <p:cNvPr id="18" name="并发验证拟验收：同桩同一空闲时段20个合法请求，">
            <a:extLst xmlns:a="http://schemas.openxmlformats.org/drawingml/2006/main">
              <a:ext uri="{FF2B5EF4-FFF2-40B4-BE49-F238E27FC236}">
                <a16:creationId xmlns:a16="http://schemas.microsoft.com/office/drawing/2014/main" id="{13B9B336-E511-4E12-849B-D90DAB193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29325"/>
            <a:ext cx="1097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9D87"/>
                </a:solidFill>
                <a:latin typeface="Microsoft YaHei"/>
                <a:ea typeface="Microsoft YaHei"/>
                <a:cs typeface="Microsoft YaHei"/>
              </a:rPr>
              <a:t>并发验证拟验收：同桩同一空闲时段20个合法请求，仅生成1条有效预约</a:t>
            </a:r>
          </a:p>
        </p:txBody>
      </p:sp>
    </p:spTree>
    <p:extLst>
      <p:ext uri="{BB962C8B-B14F-4D97-AF65-F5344CB8AC3E}">
        <p14:creationId xmlns:p14="http://schemas.microsoft.com/office/powerpoint/2010/main" val="12026966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时间安排">
            <a:extLst xmlns:a="http://schemas.openxmlformats.org/drawingml/2006/main">
              <a:ext uri="{FF2B5EF4-FFF2-40B4-BE49-F238E27FC236}">
                <a16:creationId xmlns:a16="http://schemas.microsoft.com/office/drawing/2014/main" id="{244EE84D-DDA3-43F4-918B-1BEAB01E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时间安排</a:t>
            </a:r>
          </a:p>
        </p:txBody>
      </p:sp>
      <p:sp>
        <p:nvSpPr>
          <p:cNvPr id="2" name="按已确认的毕业设计节点推进，每月一项主要安排">
            <a:extLst xmlns:a="http://schemas.openxmlformats.org/drawingml/2006/main">
              <a:ext uri="{FF2B5EF4-FFF2-40B4-BE49-F238E27FC236}">
                <a16:creationId xmlns:a16="http://schemas.microsoft.com/office/drawing/2014/main" id="{78105072-799A-4B83-81B2-30EB8719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181100"/>
            <a:ext cx="109537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按已确认的毕业设计节点推进，每月一项主要安排</a:t>
            </a:r>
          </a:p>
        </p:txBody>
      </p:sp>
      <p:sp>
        <p:nvSpPr>
          <p:cNvPr id="3" name="09 / 10">
            <a:extLst xmlns:a="http://schemas.openxmlformats.org/drawingml/2006/main">
              <a:ext uri="{FF2B5EF4-FFF2-40B4-BE49-F238E27FC236}">
                <a16:creationId xmlns:a16="http://schemas.microsoft.com/office/drawing/2014/main" id="{6E331188-15A3-492D-B341-E9F20E2D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9620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080"/>
                </a:solidFill>
                <a:latin typeface="Microsoft YaHei"/>
                <a:ea typeface="Microsoft YaHei"/>
                <a:cs typeface="Microsoft YaHei"/>
              </a:rPr>
              <a:t>09 / 10</a:t>
            </a:r>
          </a:p>
        </p:txBody>
      </p:sp>
      <p:sp>
        <p:nvSpPr>
          <p:cNvPr id="4" name="2026年11月：">
            <a:extLst xmlns:a="http://schemas.openxmlformats.org/drawingml/2006/main">
              <a:ext uri="{FF2B5EF4-FFF2-40B4-BE49-F238E27FC236}">
                <a16:creationId xmlns:a16="http://schemas.microsoft.com/office/drawing/2014/main" id="{6AD39B50-CE1A-431E-A6DA-BD092D85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2505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2026年11月：</a:t>
            </a:r>
          </a:p>
        </p:txBody>
      </p:sp>
      <p:sp>
        <p:nvSpPr>
          <p:cNvPr id="5" name="查阅资料，学习技术，完成开题报告，确定设计方案。">
            <a:extLst xmlns:a="http://schemas.openxmlformats.org/drawingml/2006/main">
              <a:ext uri="{FF2B5EF4-FFF2-40B4-BE49-F238E27FC236}">
                <a16:creationId xmlns:a16="http://schemas.microsoft.com/office/drawing/2014/main" id="{58A42AB7-00E5-491E-AC8A-0F6E20BD5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1924050"/>
            <a:ext cx="8410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查阅资料，学习技术，完成开题报告，确定设计方案。</a:t>
            </a:r>
          </a:p>
        </p:txBody>
      </p:sp>
      <p:sp>
        <p:nvSpPr>
          <p:cNvPr id="6" name="2027年01月：">
            <a:extLst xmlns:a="http://schemas.openxmlformats.org/drawingml/2006/main">
              <a:ext uri="{FF2B5EF4-FFF2-40B4-BE49-F238E27FC236}">
                <a16:creationId xmlns:a16="http://schemas.microsoft.com/office/drawing/2014/main" id="{AF020ACB-FAAD-41C8-87C8-E4F2A985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81275"/>
            <a:ext cx="2505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2027年01月：</a:t>
            </a:r>
          </a:p>
        </p:txBody>
      </p:sp>
      <p:sp>
        <p:nvSpPr>
          <p:cNvPr id="7" name="完成需求分析、数据库与总体设计，开展主要功能开发">
            <a:extLst xmlns:a="http://schemas.openxmlformats.org/drawingml/2006/main">
              <a:ext uri="{FF2B5EF4-FFF2-40B4-BE49-F238E27FC236}">
                <a16:creationId xmlns:a16="http://schemas.microsoft.com/office/drawing/2014/main" id="{5D8DBFE2-FB67-4602-8216-BAF6ED2C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2581275"/>
            <a:ext cx="8410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完成需求分析、数据库与总体设计，开展主要功能开发。</a:t>
            </a:r>
          </a:p>
        </p:txBody>
      </p:sp>
      <p:sp>
        <p:nvSpPr>
          <p:cNvPr id="8" name="2027年02月：">
            <a:extLst xmlns:a="http://schemas.openxmlformats.org/drawingml/2006/main">
              <a:ext uri="{FF2B5EF4-FFF2-40B4-BE49-F238E27FC236}">
                <a16:creationId xmlns:a16="http://schemas.microsoft.com/office/drawing/2014/main" id="{3664923D-7131-48F0-A8AC-15F9D03B8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2505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2027年02月：</a:t>
            </a:r>
          </a:p>
        </p:txBody>
      </p:sp>
      <p:sp>
        <p:nvSpPr>
          <p:cNvPr id="9" name="实现主要功能，完成论文初稿，进行中期检查。">
            <a:extLst xmlns:a="http://schemas.openxmlformats.org/drawingml/2006/main">
              <a:ext uri="{FF2B5EF4-FFF2-40B4-BE49-F238E27FC236}">
                <a16:creationId xmlns:a16="http://schemas.microsoft.com/office/drawing/2014/main" id="{DBC6CEAE-E488-4A33-9BC3-7844ACB3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238500"/>
            <a:ext cx="8410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实现主要功能，完成论文初稿，进行中期检查。</a:t>
            </a:r>
          </a:p>
        </p:txBody>
      </p:sp>
      <p:sp>
        <p:nvSpPr>
          <p:cNvPr id="10" name="2027年03月：">
            <a:extLst xmlns:a="http://schemas.openxmlformats.org/drawingml/2006/main">
              <a:ext uri="{FF2B5EF4-FFF2-40B4-BE49-F238E27FC236}">
                <a16:creationId xmlns:a16="http://schemas.microsoft.com/office/drawing/2014/main" id="{B8659DB1-C57F-41D8-86DB-CE0D723E1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2505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2027年03月：</a:t>
            </a:r>
          </a:p>
        </p:txBody>
      </p:sp>
      <p:sp>
        <p:nvSpPr>
          <p:cNvPr id="11" name="完善系统，进行测试，修改论文并参加预答辩。">
            <a:extLst xmlns:a="http://schemas.openxmlformats.org/drawingml/2006/main">
              <a:ext uri="{FF2B5EF4-FFF2-40B4-BE49-F238E27FC236}">
                <a16:creationId xmlns:a16="http://schemas.microsoft.com/office/drawing/2014/main" id="{6026861B-10D7-44C6-8010-AA15288C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895725"/>
            <a:ext cx="8410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完善系统，进行测试，修改论文并参加预答辩。</a:t>
            </a:r>
          </a:p>
        </p:txBody>
      </p:sp>
      <p:sp>
        <p:nvSpPr>
          <p:cNvPr id="12" name="2027年04月：">
            <a:extLst xmlns:a="http://schemas.openxmlformats.org/drawingml/2006/main">
              <a:ext uri="{FF2B5EF4-FFF2-40B4-BE49-F238E27FC236}">
                <a16:creationId xmlns:a16="http://schemas.microsoft.com/office/drawing/2014/main" id="{5CB553B5-8D45-4CF1-8059-7482A87E8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2950"/>
            <a:ext cx="2505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2027年04月：</a:t>
            </a:r>
          </a:p>
        </p:txBody>
      </p:sp>
      <p:sp>
        <p:nvSpPr>
          <p:cNvPr id="13" name="完善系统和论文，完成查重，准备并参加答辩。">
            <a:extLst xmlns:a="http://schemas.openxmlformats.org/drawingml/2006/main">
              <a:ext uri="{FF2B5EF4-FFF2-40B4-BE49-F238E27FC236}">
                <a16:creationId xmlns:a16="http://schemas.microsoft.com/office/drawing/2014/main" id="{85585E00-F7A2-4499-A5EA-11A1AA23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4552950"/>
            <a:ext cx="8410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完善系统和论文，完成查重，准备并参加答辩。</a:t>
            </a:r>
          </a:p>
        </p:txBody>
      </p:sp>
      <p:sp>
        <p:nvSpPr>
          <p:cNvPr id="14" name="2027年05月：">
            <a:extLst xmlns:a="http://schemas.openxmlformats.org/drawingml/2006/main">
              <a:ext uri="{FF2B5EF4-FFF2-40B4-BE49-F238E27FC236}">
                <a16:creationId xmlns:a16="http://schemas.microsoft.com/office/drawing/2014/main" id="{69BC4919-6698-4993-87DF-A4BB2FF40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0175"/>
            <a:ext cx="2505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1930"/>
                </a:solidFill>
                <a:latin typeface="Microsoft YaHei"/>
                <a:ea typeface="Microsoft YaHei"/>
                <a:cs typeface="Microsoft YaHei"/>
              </a:rPr>
              <a:t>2027年05月：</a:t>
            </a:r>
          </a:p>
        </p:txBody>
      </p:sp>
      <p:sp>
        <p:nvSpPr>
          <p:cNvPr id="15" name="按答辩意见修改，完成定稿、查重及材料归档。">
            <a:extLst xmlns:a="http://schemas.openxmlformats.org/drawingml/2006/main">
              <a:ext uri="{FF2B5EF4-FFF2-40B4-BE49-F238E27FC236}">
                <a16:creationId xmlns:a16="http://schemas.microsoft.com/office/drawing/2014/main" id="{8328C488-8BC4-4FF6-A77E-E17EA024F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5210175"/>
            <a:ext cx="84105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253A"/>
                </a:solidFill>
                <a:latin typeface="Microsoft YaHei"/>
                <a:ea typeface="Microsoft YaHei"/>
                <a:cs typeface="Microsoft YaHei"/>
              </a:rPr>
              <a:t>按答辩意见修改，完成定稿、查重及材料归档。</a:t>
            </a:r>
          </a:p>
        </p:txBody>
      </p:sp>
    </p:spTree>
    <p:extLst>
      <p:ext uri="{BB962C8B-B14F-4D97-AF65-F5344CB8AC3E}">
        <p14:creationId xmlns:p14="http://schemas.microsoft.com/office/powerpoint/2010/main" val="281603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19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课题介绍总结">
            <a:extLst xmlns:a="http://schemas.openxmlformats.org/drawingml/2006/main">
              <a:ext uri="{FF2B5EF4-FFF2-40B4-BE49-F238E27FC236}">
                <a16:creationId xmlns:a16="http://schemas.microsoft.com/office/drawing/2014/main" id="{DAC11315-2FA0-4ECB-8055-C2207196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课题介绍总结</a:t>
            </a:r>
          </a:p>
        </p:txBody>
      </p:sp>
      <p:sp>
        <p:nvSpPr>
          <p:cNvPr id="2" name="研究对象">
            <a:extLst xmlns:a="http://schemas.openxmlformats.org/drawingml/2006/main">
              <a:ext uri="{FF2B5EF4-FFF2-40B4-BE49-F238E27FC236}">
                <a16:creationId xmlns:a16="http://schemas.microsoft.com/office/drawing/2014/main" id="{023BA8CF-37FF-4954-8FEA-E1099E78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38325"/>
            <a:ext cx="2238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rPr>
              <a:t>研究对象</a:t>
            </a:r>
          </a:p>
        </p:txBody>
      </p:sp>
      <p:sp>
        <p:nvSpPr>
          <p:cNvPr id="3" name="公共充电服务中的查询、预约、模拟充电与订单管理">
            <a:extLst xmlns:a="http://schemas.openxmlformats.org/drawingml/2006/main">
              <a:ext uri="{FF2B5EF4-FFF2-40B4-BE49-F238E27FC236}">
                <a16:creationId xmlns:a16="http://schemas.microsoft.com/office/drawing/2014/main" id="{8AAB1173-17F1-4F55-9247-9BE72C311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1838325"/>
            <a:ext cx="86201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公共充电服务中的查询、预约、模拟充电与订单管理</a:t>
            </a:r>
          </a:p>
        </p:txBody>
      </p:sp>
      <p:sp>
        <p:nvSpPr>
          <p:cNvPr id="4" name="总体方案">
            <a:extLst xmlns:a="http://schemas.openxmlformats.org/drawingml/2006/main">
              <a:ext uri="{FF2B5EF4-FFF2-40B4-BE49-F238E27FC236}">
                <a16:creationId xmlns:a16="http://schemas.microsoft.com/office/drawing/2014/main" id="{F0D9DB64-2216-4306-AF8C-2E912DEA3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2238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rPr>
              <a:t>总体方案</a:t>
            </a:r>
          </a:p>
        </p:txBody>
      </p:sp>
      <p:sp>
        <p:nvSpPr>
          <p:cNvPr id="5" name="小程序与Web后台协同，后端统一业务规则和数据">
            <a:extLst xmlns:a="http://schemas.openxmlformats.org/drawingml/2006/main">
              <a:ext uri="{FF2B5EF4-FFF2-40B4-BE49-F238E27FC236}">
                <a16:creationId xmlns:a16="http://schemas.microsoft.com/office/drawing/2014/main" id="{683A8DB8-3229-4C09-9FE1-620CBCA1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3000375"/>
            <a:ext cx="86201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小程序与Web后台协同，后端统一业务规则和数据</a:t>
            </a:r>
          </a:p>
        </p:txBody>
      </p:sp>
      <p:sp>
        <p:nvSpPr>
          <p:cNvPr id="6" name="预期完成">
            <a:extLst xmlns:a="http://schemas.openxmlformats.org/drawingml/2006/main">
              <a:ext uri="{FF2B5EF4-FFF2-40B4-BE49-F238E27FC236}">
                <a16:creationId xmlns:a16="http://schemas.microsoft.com/office/drawing/2014/main" id="{6ED43F23-FFB7-41C6-9442-A14A4C55D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2238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rPr>
              <a:t>预期完成</a:t>
            </a:r>
          </a:p>
        </p:txBody>
      </p:sp>
      <p:sp>
        <p:nvSpPr>
          <p:cNvPr id="7" name="可运行的平台原型、关键场景验证及毕业设计文档">
            <a:extLst xmlns:a="http://schemas.openxmlformats.org/drawingml/2006/main">
              <a:ext uri="{FF2B5EF4-FFF2-40B4-BE49-F238E27FC236}">
                <a16:creationId xmlns:a16="http://schemas.microsoft.com/office/drawing/2014/main" id="{96DA7A76-B34A-4D70-A5DE-9E46D733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275" y="4162425"/>
            <a:ext cx="862012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可运行的平台原型、关键场景验证及毕业设计文档</a:t>
            </a:r>
          </a:p>
        </p:txBody>
      </p:sp>
      <p:sp>
        <p:nvSpPr>
          <p:cNvPr id="8" name="请各位老师批评指正">
            <a:extLst xmlns:a="http://schemas.openxmlformats.org/drawingml/2006/main">
              <a:ext uri="{FF2B5EF4-FFF2-40B4-BE49-F238E27FC236}">
                <a16:creationId xmlns:a16="http://schemas.microsoft.com/office/drawing/2014/main" id="{721839E2-1048-4490-9DCA-674F0DB12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72150"/>
            <a:ext cx="1095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45D6BE"/>
                </a:solidFill>
                <a:latin typeface="Microsoft YaHei"/>
                <a:ea typeface="Microsoft YaHei"/>
                <a:cs typeface="Microsoft YaHei"/>
              </a:rPr>
              <a:t>请各位老师批评指正</a:t>
            </a:r>
          </a:p>
        </p:txBody>
      </p:sp>
    </p:spTree>
    <p:extLst>
      <p:ext uri="{BB962C8B-B14F-4D97-AF65-F5344CB8AC3E}">
        <p14:creationId xmlns:p14="http://schemas.microsoft.com/office/powerpoint/2010/main" val="13059637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2026-11-04T03:21:58.8940000Z</dcterms:created>
  <dcterms:modified xsi:type="dcterms:W3CDTF">2026-11-04T03:21:58.8940000Z</dcterms:modified>
</coreProperties>
</file>